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9" r:id="rId4"/>
    <p:sldId id="260" r:id="rId5"/>
    <p:sldId id="261" r:id="rId6"/>
    <p:sldId id="262" r:id="rId7"/>
    <p:sldId id="263" r:id="rId8"/>
    <p:sldId id="264" r:id="rId9"/>
    <p:sldId id="275" r:id="rId10"/>
    <p:sldId id="265" r:id="rId11"/>
    <p:sldId id="266" r:id="rId12"/>
    <p:sldId id="267" r:id="rId13"/>
    <p:sldId id="268" r:id="rId14"/>
    <p:sldId id="270" r:id="rId15"/>
    <p:sldId id="257" r:id="rId16"/>
    <p:sldId id="271" r:id="rId17"/>
    <p:sldId id="274"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dant Ganmote" initials="VG" lastIdx="1" clrIdx="0">
    <p:extLst>
      <p:ext uri="{19B8F6BF-5375-455C-9EA6-DF929625EA0E}">
        <p15:presenceInfo xmlns:p15="http://schemas.microsoft.com/office/powerpoint/2012/main" userId="2f628fa4142992d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900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96741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74830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379599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jpeg"/><Relationship Id="rId10" Type="http://schemas.openxmlformats.org/officeDocument/2006/relationships/hyperlink" Target="https://gamma.app" TargetMode="External"/><Relationship Id="rId4" Type="http://schemas.openxmlformats.org/officeDocument/2006/relationships/image" Target="../media/image3.jpe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833199" y="2523530"/>
            <a:ext cx="7477601" cy="1591270"/>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Design and Verification of Single Master Single Slave SPI</a:t>
            </a:r>
          </a:p>
          <a:p>
            <a:pPr marL="0" indent="0">
              <a:lnSpc>
                <a:spcPts val="5468"/>
              </a:lnSpc>
              <a:buNone/>
            </a:pPr>
            <a:endParaRPr lang="en-US" sz="4374" dirty="0"/>
          </a:p>
        </p:txBody>
      </p:sp>
      <p:sp>
        <p:nvSpPr>
          <p:cNvPr id="5" name="Text 2"/>
          <p:cNvSpPr/>
          <p:nvPr/>
        </p:nvSpPr>
        <p:spPr>
          <a:xfrm>
            <a:off x="833199" y="4496586"/>
            <a:ext cx="7477601" cy="1570063"/>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This project aims to ensure reliable communication by verifying and designing a Single Master Single Slave SPI Protocol using Verilog and System Verilog.</a:t>
            </a:r>
          </a:p>
          <a:p>
            <a:pPr marL="0" indent="0">
              <a:lnSpc>
                <a:spcPts val="2799"/>
              </a:lnSpc>
              <a:buNone/>
            </a:pP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833199" y="6552781"/>
            <a:ext cx="3580567" cy="416481"/>
          </a:xfrm>
          <a:prstGeom prst="rect">
            <a:avLst/>
          </a:prstGeom>
          <a:noFill/>
          <a:ln/>
        </p:spPr>
        <p:txBody>
          <a:bodyPr wrap="none" rtlCol="0" anchor="t"/>
          <a:lstStyle/>
          <a:p>
            <a:pPr marL="0" indent="0">
              <a:lnSpc>
                <a:spcPts val="3281"/>
              </a:lnSpc>
              <a:buNone/>
            </a:pPr>
            <a:r>
              <a:rPr lang="en-US" sz="2624" b="1" i="1" kern="0" spc="-52" dirty="0">
                <a:latin typeface="adonis-web" pitchFamily="34" charset="0"/>
                <a:ea typeface="adonis-web" pitchFamily="34" charset="-122"/>
                <a:cs typeface="adonis-web" pitchFamily="34" charset="-120"/>
              </a:rPr>
              <a:t>Mentor: Ms. Neha Sharma</a:t>
            </a:r>
            <a:endParaRPr lang="en-US" sz="2624" dirty="0"/>
          </a:p>
        </p:txBody>
      </p:sp>
      <p:pic>
        <p:nvPicPr>
          <p:cNvPr id="9" name="Picture 8">
            <a:extLst>
              <a:ext uri="{FF2B5EF4-FFF2-40B4-BE49-F238E27FC236}">
                <a16:creationId xmlns:a16="http://schemas.microsoft.com/office/drawing/2014/main" id="{DC69D6FE-A763-7004-D0C8-0BAE83984CE8}"/>
              </a:ext>
            </a:extLst>
          </p:cNvPr>
          <p:cNvPicPr>
            <a:picLocks noChangeAspect="1"/>
          </p:cNvPicPr>
          <p:nvPr/>
        </p:nvPicPr>
        <p:blipFill>
          <a:blip r:embed="rId4"/>
          <a:stretch>
            <a:fillRect/>
          </a:stretch>
        </p:blipFill>
        <p:spPr>
          <a:xfrm rot="5400000">
            <a:off x="9467604" y="2926320"/>
            <a:ext cx="8089115" cy="22364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833199" y="2587466"/>
            <a:ext cx="711850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System Verilog Code Overview</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833199" y="3615095"/>
            <a:ext cx="7477601" cy="710803"/>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System Verilog code consists of several classes, including the transaction class, generator class, driver class, monitor class, scoreboard class, and environment class. </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843438" y="5333167"/>
            <a:ext cx="7477601" cy="1066205"/>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These classes define variables, mailboxes, and tasks for generating and sending transactions, receiving transactions and driving the virtual interface, monitoring signals and creating transactions, and verifying transaction results</a:t>
            </a:r>
            <a:r>
              <a:rPr lang="en-US" sz="1750" kern="0" spc="-35" dirty="0">
                <a:solidFill>
                  <a:srgbClr val="272525"/>
                </a:solidFill>
                <a:latin typeface="Source Sans Pro" pitchFamily="34" charset="0"/>
                <a:ea typeface="Source Sans Pro" pitchFamily="34" charset="-122"/>
                <a:cs typeface="Source Sans Pro" pitchFamily="34" charset="-120"/>
              </a:rPr>
              <a:t>. </a:t>
            </a:r>
            <a:endParaRPr lang="en-US" sz="1750" dirty="0"/>
          </a:p>
        </p:txBody>
      </p:sp>
      <p:pic>
        <p:nvPicPr>
          <p:cNvPr id="7"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8" name="Image 2" descr="preencoded.png">
            <a:hlinkClick r:id="rId5"/>
          </p:cNvPr>
          <p:cNvPicPr>
            <a:picLocks noChangeAspect="1"/>
          </p:cNvPicPr>
          <p:nvPr/>
        </p:nvPicPr>
        <p:blipFill>
          <a:blip r:embed="rId6"/>
          <a:stretch>
            <a:fillRect/>
          </a:stretch>
        </p:blipFill>
        <p:spPr>
          <a:xfrm flipV="1">
            <a:off x="12242153" y="8138159"/>
            <a:ext cx="2296807" cy="457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20" y="16662"/>
            <a:ext cx="14721840" cy="8281035"/>
          </a:xfrm>
          <a:prstGeom prst="rect">
            <a:avLst/>
          </a:prstGeom>
        </p:spPr>
      </p:pic>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r>
              <a:rPr lang="en-US" sz="2000" b="1" kern="0" spc="-24" dirty="0">
                <a:solidFill>
                  <a:srgbClr val="272525"/>
                </a:solidFill>
                <a:latin typeface="Source Sans Pro" pitchFamily="34" charset="0"/>
                <a:ea typeface="Source Sans Pro" pitchFamily="34" charset="-122"/>
                <a:cs typeface="Source Sans Pro" pitchFamily="34" charset="-120"/>
              </a:rPr>
              <a:t>// Transaction Class</a:t>
            </a:r>
            <a:endParaRPr lang="en-US" sz="2000" dirty="0"/>
          </a:p>
        </p:txBody>
      </p:sp>
      <p:sp>
        <p:nvSpPr>
          <p:cNvPr id="5" name="Text 2"/>
          <p:cNvSpPr/>
          <p:nvPr/>
        </p:nvSpPr>
        <p:spPr>
          <a:xfrm>
            <a:off x="3838456" y="991195"/>
            <a:ext cx="6953488" cy="248722"/>
          </a:xfrm>
          <a:prstGeom prst="rect">
            <a:avLst/>
          </a:prstGeom>
          <a:noFill/>
          <a:ln/>
        </p:spPr>
        <p:txBody>
          <a:bodyPr wrap="non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 class transaction;</a:t>
            </a:r>
            <a:endParaRPr lang="en-US" sz="2000" dirty="0"/>
          </a:p>
        </p:txBody>
      </p:sp>
      <p:sp>
        <p:nvSpPr>
          <p:cNvPr id="6" name="Text 3"/>
          <p:cNvSpPr/>
          <p:nvPr/>
        </p:nvSpPr>
        <p:spPr>
          <a:xfrm>
            <a:off x="3838456" y="1261109"/>
            <a:ext cx="6953488" cy="497443"/>
          </a:xfrm>
          <a:prstGeom prst="rect">
            <a:avLst/>
          </a:prstGeom>
          <a:noFill/>
          <a:ln/>
        </p:spPr>
        <p:txBody>
          <a:bodyPr wrap="squar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 Define random input and output data variables. Define mosi, miso, start, and new_data signals. Function to display transaction details. endclass</a:t>
            </a:r>
            <a:endParaRPr lang="en-US" sz="2000" dirty="0"/>
          </a:p>
        </p:txBody>
      </p:sp>
      <p:sp>
        <p:nvSpPr>
          <p:cNvPr id="7" name="Text 4"/>
          <p:cNvSpPr/>
          <p:nvPr/>
        </p:nvSpPr>
        <p:spPr>
          <a:xfrm>
            <a:off x="3838456" y="2159993"/>
            <a:ext cx="6953488" cy="248722"/>
          </a:xfrm>
          <a:prstGeom prst="rect">
            <a:avLst/>
          </a:prstGeom>
          <a:noFill/>
          <a:ln/>
        </p:spPr>
        <p:txBody>
          <a:bodyPr wrap="none" rtlCol="0" anchor="t"/>
          <a:lstStyle/>
          <a:p>
            <a:pPr marL="0" indent="0">
              <a:lnSpc>
                <a:spcPts val="1960"/>
              </a:lnSpc>
              <a:buNone/>
            </a:pPr>
            <a:r>
              <a:rPr lang="en-US" sz="2000" b="1" kern="0" spc="-24" dirty="0">
                <a:solidFill>
                  <a:srgbClr val="272525"/>
                </a:solidFill>
                <a:latin typeface="Source Sans Pro" pitchFamily="34" charset="0"/>
                <a:ea typeface="Source Sans Pro" pitchFamily="34" charset="-122"/>
                <a:cs typeface="Source Sans Pro" pitchFamily="34" charset="-120"/>
              </a:rPr>
              <a:t>// Generator Class </a:t>
            </a:r>
            <a:endParaRPr lang="en-US" sz="2000" dirty="0"/>
          </a:p>
        </p:txBody>
      </p:sp>
      <p:sp>
        <p:nvSpPr>
          <p:cNvPr id="8" name="Text 5"/>
          <p:cNvSpPr/>
          <p:nvPr/>
        </p:nvSpPr>
        <p:spPr>
          <a:xfrm>
            <a:off x="3838456" y="2510790"/>
            <a:ext cx="6953488" cy="248722"/>
          </a:xfrm>
          <a:prstGeom prst="rect">
            <a:avLst/>
          </a:prstGeom>
          <a:noFill/>
          <a:ln/>
        </p:spPr>
        <p:txBody>
          <a:bodyPr wrap="non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class generator;</a:t>
            </a:r>
            <a:endParaRPr lang="en-US" sz="2000" dirty="0"/>
          </a:p>
        </p:txBody>
      </p:sp>
      <p:sp>
        <p:nvSpPr>
          <p:cNvPr id="9" name="Text 6"/>
          <p:cNvSpPr/>
          <p:nvPr/>
        </p:nvSpPr>
        <p:spPr>
          <a:xfrm>
            <a:off x="3838456" y="2821232"/>
            <a:ext cx="6953488" cy="746165"/>
          </a:xfrm>
          <a:prstGeom prst="rect">
            <a:avLst/>
          </a:prstGeom>
          <a:noFill/>
          <a:ln/>
        </p:spPr>
        <p:txBody>
          <a:bodyPr wrap="squar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 Define a transaction variable. Define mailboxes for communication with the driver. Define an "ended" event. Define a repeat count variable. Constructor to initialize mailbox. Task for generating and sending transactions. endclass</a:t>
            </a:r>
            <a:endParaRPr lang="en-US" sz="2000" dirty="0"/>
          </a:p>
        </p:txBody>
      </p:sp>
      <p:sp>
        <p:nvSpPr>
          <p:cNvPr id="10" name="Text 7"/>
          <p:cNvSpPr/>
          <p:nvPr/>
        </p:nvSpPr>
        <p:spPr>
          <a:xfrm>
            <a:off x="3838456" y="3938521"/>
            <a:ext cx="6953488" cy="248722"/>
          </a:xfrm>
          <a:prstGeom prst="rect">
            <a:avLst/>
          </a:prstGeom>
          <a:noFill/>
          <a:ln/>
        </p:spPr>
        <p:txBody>
          <a:bodyPr wrap="none" rtlCol="0" anchor="t"/>
          <a:lstStyle/>
          <a:p>
            <a:pPr marL="0" indent="0">
              <a:lnSpc>
                <a:spcPts val="1960"/>
              </a:lnSpc>
              <a:buNone/>
            </a:pPr>
            <a:r>
              <a:rPr lang="en-US" sz="2000" b="1" kern="0" spc="-24" dirty="0">
                <a:solidFill>
                  <a:srgbClr val="272525"/>
                </a:solidFill>
                <a:latin typeface="Source Sans Pro" pitchFamily="34" charset="0"/>
                <a:ea typeface="Source Sans Pro" pitchFamily="34" charset="-122"/>
                <a:cs typeface="Source Sans Pro" pitchFamily="34" charset="-120"/>
              </a:rPr>
              <a:t>// Driver Class </a:t>
            </a:r>
            <a:endParaRPr lang="en-US" sz="2000" dirty="0"/>
          </a:p>
        </p:txBody>
      </p:sp>
      <p:sp>
        <p:nvSpPr>
          <p:cNvPr id="11" name="Text 8"/>
          <p:cNvSpPr/>
          <p:nvPr/>
        </p:nvSpPr>
        <p:spPr>
          <a:xfrm>
            <a:off x="3838456" y="4279106"/>
            <a:ext cx="6953488" cy="248722"/>
          </a:xfrm>
          <a:prstGeom prst="rect">
            <a:avLst/>
          </a:prstGeom>
          <a:noFill/>
          <a:ln/>
        </p:spPr>
        <p:txBody>
          <a:bodyPr wrap="non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class driver; </a:t>
            </a:r>
            <a:endParaRPr lang="en-US" sz="2000" dirty="0"/>
          </a:p>
        </p:txBody>
      </p:sp>
      <p:sp>
        <p:nvSpPr>
          <p:cNvPr id="12" name="Text 9"/>
          <p:cNvSpPr/>
          <p:nvPr/>
        </p:nvSpPr>
        <p:spPr>
          <a:xfrm>
            <a:off x="3838456" y="4530791"/>
            <a:ext cx="6953488" cy="746165"/>
          </a:xfrm>
          <a:prstGeom prst="rect">
            <a:avLst/>
          </a:prstGeom>
          <a:noFill/>
          <a:ln/>
        </p:spPr>
        <p:txBody>
          <a:bodyPr wrap="squar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Define a virtual interface (vif) and mailbox for communication with the generator. Define the number of transactions. Constructor to initialize vif and mailbox. Task to reset the driver. Task to receive transactions and drive the virtual interface. endclass</a:t>
            </a:r>
            <a:endParaRPr lang="en-US" sz="2000" dirty="0"/>
          </a:p>
        </p:txBody>
      </p:sp>
      <p:sp>
        <p:nvSpPr>
          <p:cNvPr id="13" name="Text 10"/>
          <p:cNvSpPr/>
          <p:nvPr/>
        </p:nvSpPr>
        <p:spPr>
          <a:xfrm>
            <a:off x="3838456" y="5847308"/>
            <a:ext cx="6953488" cy="248722"/>
          </a:xfrm>
          <a:prstGeom prst="rect">
            <a:avLst/>
          </a:prstGeom>
          <a:noFill/>
          <a:ln/>
        </p:spPr>
        <p:txBody>
          <a:bodyPr wrap="none" rtlCol="0" anchor="t"/>
          <a:lstStyle/>
          <a:p>
            <a:pPr marL="0" indent="0">
              <a:lnSpc>
                <a:spcPts val="1960"/>
              </a:lnSpc>
              <a:buNone/>
            </a:pPr>
            <a:r>
              <a:rPr lang="en-US" sz="2000" b="1" kern="0" spc="-24" dirty="0">
                <a:solidFill>
                  <a:srgbClr val="272525"/>
                </a:solidFill>
                <a:latin typeface="Source Sans Pro" pitchFamily="34" charset="0"/>
                <a:ea typeface="Source Sans Pro" pitchFamily="34" charset="-122"/>
                <a:cs typeface="Source Sans Pro" pitchFamily="34" charset="-120"/>
              </a:rPr>
              <a:t>// Interface Definition</a:t>
            </a:r>
            <a:endParaRPr lang="en-US" sz="2000" dirty="0"/>
          </a:p>
        </p:txBody>
      </p:sp>
      <p:sp>
        <p:nvSpPr>
          <p:cNvPr id="14" name="Text 11"/>
          <p:cNvSpPr/>
          <p:nvPr/>
        </p:nvSpPr>
        <p:spPr>
          <a:xfrm>
            <a:off x="3838456" y="6183481"/>
            <a:ext cx="6953488" cy="248722"/>
          </a:xfrm>
          <a:prstGeom prst="rect">
            <a:avLst/>
          </a:prstGeom>
          <a:noFill/>
          <a:ln/>
        </p:spPr>
        <p:txBody>
          <a:bodyPr wrap="non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 interface intf(input logic clk, reset); Define signals for the interface. endinterface.</a:t>
            </a:r>
            <a:endParaRPr lang="en-US" sz="2000" dirty="0"/>
          </a:p>
        </p:txBody>
      </p:sp>
      <p:sp>
        <p:nvSpPr>
          <p:cNvPr id="15" name="Text 12"/>
          <p:cNvSpPr/>
          <p:nvPr/>
        </p:nvSpPr>
        <p:spPr>
          <a:xfrm>
            <a:off x="3838456" y="6558498"/>
            <a:ext cx="6953488" cy="248722"/>
          </a:xfrm>
          <a:prstGeom prst="rect">
            <a:avLst/>
          </a:prstGeom>
          <a:noFill/>
          <a:ln/>
        </p:spPr>
        <p:txBody>
          <a:bodyPr wrap="none" rtlCol="0" anchor="t"/>
          <a:lstStyle/>
          <a:p>
            <a:pPr marL="0" indent="0">
              <a:lnSpc>
                <a:spcPts val="1960"/>
              </a:lnSpc>
              <a:buNone/>
            </a:pPr>
            <a:r>
              <a:rPr lang="en-US" sz="2000" b="1" kern="0" spc="-24" dirty="0">
                <a:solidFill>
                  <a:srgbClr val="272525"/>
                </a:solidFill>
                <a:latin typeface="Source Sans Pro" pitchFamily="34" charset="0"/>
                <a:ea typeface="Source Sans Pro" pitchFamily="34" charset="-122"/>
                <a:cs typeface="Source Sans Pro" pitchFamily="34" charset="-120"/>
              </a:rPr>
              <a:t>// Monitor Class </a:t>
            </a:r>
            <a:endParaRPr lang="en-US" sz="2000" dirty="0"/>
          </a:p>
        </p:txBody>
      </p:sp>
      <p:sp>
        <p:nvSpPr>
          <p:cNvPr id="16" name="Text 13"/>
          <p:cNvSpPr/>
          <p:nvPr/>
        </p:nvSpPr>
        <p:spPr>
          <a:xfrm>
            <a:off x="3838456" y="6894671"/>
            <a:ext cx="6953488" cy="497443"/>
          </a:xfrm>
          <a:prstGeom prst="rect">
            <a:avLst/>
          </a:prstGeom>
          <a:noFill/>
          <a:ln/>
        </p:spPr>
        <p:txBody>
          <a:bodyPr wrap="square" rtlCol="0" anchor="t"/>
          <a:lstStyle/>
          <a:p>
            <a:pPr marL="0" indent="0">
              <a:lnSpc>
                <a:spcPts val="1960"/>
              </a:lnSpc>
              <a:buNone/>
            </a:pPr>
            <a:r>
              <a:rPr lang="en-US" sz="2000" kern="0" spc="-24" dirty="0">
                <a:solidFill>
                  <a:srgbClr val="272525"/>
                </a:solidFill>
                <a:latin typeface="Source Sans Pro" pitchFamily="34" charset="0"/>
                <a:ea typeface="Source Sans Pro" pitchFamily="34" charset="-122"/>
                <a:cs typeface="Source Sans Pro" pitchFamily="34" charset="-120"/>
              </a:rPr>
              <a:t>class monitor; Define a virtual interface (vif) and a mailbox for communication with the scoreboard. Constructor to initialize vif and mailbox. Task to monitor signals and create transactions. endclass</a:t>
            </a:r>
            <a:endParaRPr lang="en-US" sz="2000" dirty="0"/>
          </a:p>
        </p:txBody>
      </p:sp>
      <p:sp>
        <p:nvSpPr>
          <p:cNvPr id="17" name="Text 14"/>
          <p:cNvSpPr/>
          <p:nvPr/>
        </p:nvSpPr>
        <p:spPr>
          <a:xfrm>
            <a:off x="3838456" y="7567017"/>
            <a:ext cx="6953488" cy="248722"/>
          </a:xfrm>
          <a:prstGeom prst="rect">
            <a:avLst/>
          </a:prstGeom>
          <a:noFill/>
          <a:ln/>
        </p:spPr>
        <p:txBody>
          <a:bodyPr wrap="none" rtlCol="0" anchor="t"/>
          <a:lstStyle/>
          <a:p>
            <a:pPr marL="0" indent="0">
              <a:lnSpc>
                <a:spcPts val="1960"/>
              </a:lnSpc>
              <a:buNone/>
            </a:pPr>
            <a:endParaRPr 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947035" y="557033"/>
            <a:ext cx="8736330" cy="312539"/>
          </a:xfrm>
          <a:prstGeom prst="rect">
            <a:avLst/>
          </a:prstGeom>
          <a:noFill/>
          <a:ln/>
        </p:spPr>
        <p:txBody>
          <a:bodyPr wrap="none" rtlCol="0" anchor="t"/>
          <a:lstStyle/>
          <a:p>
            <a:pPr marL="0" indent="0">
              <a:lnSpc>
                <a:spcPts val="2462"/>
              </a:lnSpc>
              <a:buNone/>
            </a:pPr>
            <a:r>
              <a:rPr lang="en-US" sz="2000" b="1" kern="0" spc="-31" dirty="0">
                <a:solidFill>
                  <a:srgbClr val="272525"/>
                </a:solidFill>
                <a:latin typeface="Source Sans Pro" pitchFamily="34" charset="0"/>
                <a:ea typeface="Source Sans Pro" pitchFamily="34" charset="-122"/>
                <a:cs typeface="Source Sans Pro" pitchFamily="34" charset="-120"/>
              </a:rPr>
              <a:t>// Scoreboard Class</a:t>
            </a:r>
            <a:endParaRPr lang="en-US" sz="2000" dirty="0"/>
          </a:p>
        </p:txBody>
      </p:sp>
      <p:sp>
        <p:nvSpPr>
          <p:cNvPr id="5" name="Text 2"/>
          <p:cNvSpPr/>
          <p:nvPr/>
        </p:nvSpPr>
        <p:spPr>
          <a:xfrm>
            <a:off x="2947035" y="903486"/>
            <a:ext cx="8736330" cy="625078"/>
          </a:xfrm>
          <a:prstGeom prst="rect">
            <a:avLst/>
          </a:prstGeom>
          <a:noFill/>
          <a:ln/>
        </p:spPr>
        <p:txBody>
          <a:bodyPr wrap="square" rtlCol="0" anchor="t"/>
          <a:lstStyle/>
          <a:p>
            <a:pPr marL="0" indent="0">
              <a:lnSpc>
                <a:spcPts val="2462"/>
              </a:lnSpc>
              <a:buNone/>
            </a:pPr>
            <a:r>
              <a:rPr lang="en-US" sz="2000" kern="0" spc="-31" dirty="0">
                <a:solidFill>
                  <a:srgbClr val="272525"/>
                </a:solidFill>
                <a:latin typeface="Source Sans Pro" pitchFamily="34" charset="0"/>
                <a:ea typeface="Source Sans Pro" pitchFamily="34" charset="-122"/>
                <a:cs typeface="Source Sans Pro" pitchFamily="34" charset="-120"/>
              </a:rPr>
              <a:t> class scoreboard; Define a mailbox for communication with the monitor. Define the number of transactions. Constructor to initialize the mailbox. Task to verify transaction results. endclass</a:t>
            </a:r>
            <a:endParaRPr lang="en-US" sz="2000" dirty="0"/>
          </a:p>
        </p:txBody>
      </p:sp>
      <p:sp>
        <p:nvSpPr>
          <p:cNvPr id="6" name="Text 3"/>
          <p:cNvSpPr/>
          <p:nvPr/>
        </p:nvSpPr>
        <p:spPr>
          <a:xfrm>
            <a:off x="2947035" y="2090499"/>
            <a:ext cx="8736330" cy="312539"/>
          </a:xfrm>
          <a:prstGeom prst="rect">
            <a:avLst/>
          </a:prstGeom>
          <a:noFill/>
          <a:ln/>
        </p:spPr>
        <p:txBody>
          <a:bodyPr wrap="none" rtlCol="0" anchor="t"/>
          <a:lstStyle/>
          <a:p>
            <a:pPr marL="0" indent="0">
              <a:lnSpc>
                <a:spcPts val="2462"/>
              </a:lnSpc>
              <a:buNone/>
            </a:pPr>
            <a:r>
              <a:rPr lang="en-US" sz="2000" b="1" kern="0" spc="-31" dirty="0">
                <a:solidFill>
                  <a:srgbClr val="272525"/>
                </a:solidFill>
                <a:latin typeface="Source Sans Pro" pitchFamily="34" charset="0"/>
                <a:ea typeface="Source Sans Pro" pitchFamily="34" charset="-122"/>
                <a:cs typeface="Source Sans Pro" pitchFamily="34" charset="-120"/>
              </a:rPr>
              <a:t>// Environment Class</a:t>
            </a:r>
            <a:endParaRPr lang="en-US" sz="2000" dirty="0"/>
          </a:p>
        </p:txBody>
      </p:sp>
      <p:sp>
        <p:nvSpPr>
          <p:cNvPr id="7" name="Text 4"/>
          <p:cNvSpPr/>
          <p:nvPr/>
        </p:nvSpPr>
        <p:spPr>
          <a:xfrm>
            <a:off x="2947035" y="2403038"/>
            <a:ext cx="8736330" cy="937617"/>
          </a:xfrm>
          <a:prstGeom prst="rect">
            <a:avLst/>
          </a:prstGeom>
          <a:noFill/>
          <a:ln/>
        </p:spPr>
        <p:txBody>
          <a:bodyPr wrap="square" rtlCol="0" anchor="t"/>
          <a:lstStyle/>
          <a:p>
            <a:pPr marL="0" indent="0">
              <a:lnSpc>
                <a:spcPts val="2462"/>
              </a:lnSpc>
              <a:buNone/>
            </a:pPr>
            <a:r>
              <a:rPr lang="en-US" sz="2000" kern="0" spc="-31" dirty="0">
                <a:solidFill>
                  <a:srgbClr val="272525"/>
                </a:solidFill>
                <a:latin typeface="Source Sans Pro" pitchFamily="34" charset="0"/>
                <a:ea typeface="Source Sans Pro" pitchFamily="34" charset="-122"/>
                <a:cs typeface="Source Sans Pro" pitchFamily="34" charset="-120"/>
              </a:rPr>
              <a:t> class environment; Define instances of the generator, driver, monitor, and scoreboard. Define mailboxes for communication. Define a virtual interface (vif). Constructor to initialize the components. Tasks for pre-test, test, and post-test phases. endclass</a:t>
            </a:r>
            <a:endParaRPr lang="en-US" sz="2000" dirty="0"/>
          </a:p>
        </p:txBody>
      </p:sp>
      <p:sp>
        <p:nvSpPr>
          <p:cNvPr id="8" name="Text 5"/>
          <p:cNvSpPr/>
          <p:nvPr/>
        </p:nvSpPr>
        <p:spPr>
          <a:xfrm>
            <a:off x="2947035" y="3890129"/>
            <a:ext cx="8736330" cy="312539"/>
          </a:xfrm>
          <a:prstGeom prst="rect">
            <a:avLst/>
          </a:prstGeom>
          <a:noFill/>
          <a:ln/>
        </p:spPr>
        <p:txBody>
          <a:bodyPr wrap="none" rtlCol="0" anchor="t"/>
          <a:lstStyle/>
          <a:p>
            <a:pPr marL="0" indent="0">
              <a:lnSpc>
                <a:spcPts val="2462"/>
              </a:lnSpc>
              <a:buNone/>
            </a:pPr>
            <a:r>
              <a:rPr lang="en-US" sz="2000" b="1" kern="0" spc="-31" dirty="0">
                <a:solidFill>
                  <a:srgbClr val="272525"/>
                </a:solidFill>
                <a:latin typeface="Source Sans Pro" pitchFamily="34" charset="0"/>
                <a:ea typeface="Source Sans Pro" pitchFamily="34" charset="-122"/>
                <a:cs typeface="Source Sans Pro" pitchFamily="34" charset="-120"/>
              </a:rPr>
              <a:t>// Test</a:t>
            </a:r>
            <a:endParaRPr lang="en-US" sz="2000" dirty="0"/>
          </a:p>
        </p:txBody>
      </p:sp>
      <p:sp>
        <p:nvSpPr>
          <p:cNvPr id="9" name="Text 6"/>
          <p:cNvSpPr/>
          <p:nvPr/>
        </p:nvSpPr>
        <p:spPr>
          <a:xfrm>
            <a:off x="2947035" y="4172003"/>
            <a:ext cx="8736330" cy="625078"/>
          </a:xfrm>
          <a:prstGeom prst="rect">
            <a:avLst/>
          </a:prstGeom>
          <a:noFill/>
          <a:ln/>
        </p:spPr>
        <p:txBody>
          <a:bodyPr wrap="square" rtlCol="0" anchor="t"/>
          <a:lstStyle/>
          <a:p>
            <a:pPr marL="0" indent="0">
              <a:lnSpc>
                <a:spcPts val="2462"/>
              </a:lnSpc>
              <a:buNone/>
            </a:pPr>
            <a:r>
              <a:rPr lang="en-US" sz="2000" kern="0" spc="-31" dirty="0">
                <a:solidFill>
                  <a:srgbClr val="272525"/>
                </a:solidFill>
                <a:latin typeface="Source Sans Pro" pitchFamily="34" charset="0"/>
                <a:ea typeface="Source Sans Pro" pitchFamily="34" charset="-122"/>
                <a:cs typeface="Source Sans Pro" pitchFamily="34" charset="-120"/>
              </a:rPr>
              <a:t> Define the top-level test program. Create an environment instance. Set the repeat count for the generator. Execute the test.</a:t>
            </a:r>
            <a:endParaRPr lang="en-US" sz="2000" dirty="0"/>
          </a:p>
        </p:txBody>
      </p:sp>
      <p:sp>
        <p:nvSpPr>
          <p:cNvPr id="10" name="Text 7"/>
          <p:cNvSpPr/>
          <p:nvPr/>
        </p:nvSpPr>
        <p:spPr>
          <a:xfrm>
            <a:off x="2947035" y="5124145"/>
            <a:ext cx="8736330" cy="312539"/>
          </a:xfrm>
          <a:prstGeom prst="rect">
            <a:avLst/>
          </a:prstGeom>
          <a:noFill/>
          <a:ln/>
        </p:spPr>
        <p:txBody>
          <a:bodyPr wrap="none" rtlCol="0" anchor="t"/>
          <a:lstStyle/>
          <a:p>
            <a:pPr marL="0" indent="0">
              <a:lnSpc>
                <a:spcPts val="2462"/>
              </a:lnSpc>
              <a:buNone/>
            </a:pPr>
            <a:r>
              <a:rPr lang="en-US" sz="2000" b="1" kern="0" spc="-31" dirty="0">
                <a:solidFill>
                  <a:srgbClr val="272525"/>
                </a:solidFill>
                <a:latin typeface="Source Sans Pro" pitchFamily="34" charset="0"/>
                <a:ea typeface="Source Sans Pro" pitchFamily="34" charset="-122"/>
                <a:cs typeface="Source Sans Pro" pitchFamily="34" charset="-120"/>
              </a:rPr>
              <a:t>// Top Module </a:t>
            </a:r>
            <a:endParaRPr lang="en-US" sz="2000" dirty="0"/>
          </a:p>
        </p:txBody>
      </p:sp>
      <p:sp>
        <p:nvSpPr>
          <p:cNvPr id="11" name="Text 8"/>
          <p:cNvSpPr/>
          <p:nvPr/>
        </p:nvSpPr>
        <p:spPr>
          <a:xfrm>
            <a:off x="2947035" y="5426214"/>
            <a:ext cx="8736330" cy="625078"/>
          </a:xfrm>
          <a:prstGeom prst="rect">
            <a:avLst/>
          </a:prstGeom>
          <a:noFill/>
          <a:ln/>
        </p:spPr>
        <p:txBody>
          <a:bodyPr wrap="square" rtlCol="0" anchor="t"/>
          <a:lstStyle/>
          <a:p>
            <a:pPr marL="0" indent="0">
              <a:lnSpc>
                <a:spcPts val="2462"/>
              </a:lnSpc>
              <a:buNone/>
            </a:pPr>
            <a:r>
              <a:rPr lang="en-US" sz="2000" kern="0" spc="-31" dirty="0">
                <a:solidFill>
                  <a:srgbClr val="272525"/>
                </a:solidFill>
                <a:latin typeface="Source Sans Pro" pitchFamily="34" charset="0"/>
                <a:ea typeface="Source Sans Pro" pitchFamily="34" charset="-122"/>
                <a:cs typeface="Source Sans Pro" pitchFamily="34" charset="-120"/>
              </a:rPr>
              <a:t>Define the top-level module with clock and reset signals. Create an instance of the test. Define the SPI master and slave modules. Initialize and configure the testbench environment.</a:t>
            </a:r>
            <a:endParaRPr lang="en-US" sz="2000" dirty="0"/>
          </a:p>
        </p:txBody>
      </p:sp>
      <p:sp>
        <p:nvSpPr>
          <p:cNvPr id="12" name="Text 9"/>
          <p:cNvSpPr/>
          <p:nvPr/>
        </p:nvSpPr>
        <p:spPr>
          <a:xfrm>
            <a:off x="2947035" y="6534626"/>
            <a:ext cx="8736330" cy="312539"/>
          </a:xfrm>
          <a:prstGeom prst="rect">
            <a:avLst/>
          </a:prstGeom>
          <a:noFill/>
          <a:ln/>
        </p:spPr>
        <p:txBody>
          <a:bodyPr wrap="none" rtlCol="0" anchor="t"/>
          <a:lstStyle/>
          <a:p>
            <a:pPr marL="0" indent="0">
              <a:lnSpc>
                <a:spcPts val="2462"/>
              </a:lnSpc>
              <a:buNone/>
            </a:pPr>
            <a:r>
              <a:rPr lang="en-US" sz="2000" b="1" kern="0" spc="-31" dirty="0">
                <a:solidFill>
                  <a:srgbClr val="272525"/>
                </a:solidFill>
                <a:latin typeface="Source Sans Pro" pitchFamily="34" charset="0"/>
                <a:ea typeface="Source Sans Pro" pitchFamily="34" charset="-122"/>
                <a:cs typeface="Source Sans Pro" pitchFamily="34" charset="-120"/>
              </a:rPr>
              <a:t>// Testbench Module</a:t>
            </a:r>
            <a:endParaRPr lang="en-US" sz="2000" dirty="0"/>
          </a:p>
        </p:txBody>
      </p:sp>
      <p:sp>
        <p:nvSpPr>
          <p:cNvPr id="13" name="Text 10"/>
          <p:cNvSpPr/>
          <p:nvPr/>
        </p:nvSpPr>
        <p:spPr>
          <a:xfrm>
            <a:off x="2947035" y="6913304"/>
            <a:ext cx="8736330" cy="625078"/>
          </a:xfrm>
          <a:prstGeom prst="rect">
            <a:avLst/>
          </a:prstGeom>
          <a:noFill/>
          <a:ln/>
        </p:spPr>
        <p:txBody>
          <a:bodyPr wrap="square" rtlCol="0" anchor="t"/>
          <a:lstStyle/>
          <a:p>
            <a:pPr marL="0" indent="0">
              <a:lnSpc>
                <a:spcPts val="2462"/>
              </a:lnSpc>
              <a:buNone/>
            </a:pPr>
            <a:r>
              <a:rPr lang="en-US" sz="2000" kern="0" spc="-31" dirty="0">
                <a:solidFill>
                  <a:srgbClr val="272525"/>
                </a:solidFill>
                <a:latin typeface="Source Sans Pro" pitchFamily="34" charset="0"/>
                <a:ea typeface="Source Sans Pro" pitchFamily="34" charset="-122"/>
                <a:cs typeface="Source Sans Pro" pitchFamily="34" charset="-120"/>
              </a:rPr>
              <a:t> Define a testbench module. Instantiate SPI master and slave modules. Simulate clock and signal behavior. Generate and send SPI transactions.</a:t>
            </a:r>
            <a:endParaRPr lang="en-US" sz="2000" dirty="0"/>
          </a:p>
        </p:txBody>
      </p:sp>
      <p:pic>
        <p:nvPicPr>
          <p:cNvPr id="14" name="Image 1" descr="preencoded.png">
            <a:hlinkClick r:id="rId4"/>
          </p:cNvPr>
          <p:cNvPicPr>
            <a:picLocks noChangeAspect="1"/>
          </p:cNvPicPr>
          <p:nvPr/>
        </p:nvPicPr>
        <p:blipFill>
          <a:blip r:embed="rId5"/>
          <a:stretch>
            <a:fillRect/>
          </a:stretch>
        </p:blipFill>
        <p:spPr>
          <a:xfrm flipV="1">
            <a:off x="12242153" y="8138159"/>
            <a:ext cx="2296807" cy="457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175571"/>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Simulation results </a:t>
            </a:r>
            <a:r>
              <a:rPr lang="en-US" sz="4374" b="1" kern="0" spc="-87" dirty="0">
                <a:solidFill>
                  <a:srgbClr val="000000"/>
                </a:solidFill>
                <a:latin typeface="adonis-web" pitchFamily="34" charset="0"/>
                <a:ea typeface="adonis-web" pitchFamily="34" charset="-122"/>
                <a:cs typeface="adonis-web" pitchFamily="34" charset="-120"/>
              </a:rPr>
              <a:t>:</a:t>
            </a:r>
            <a:endParaRPr lang="en-US" sz="4374" dirty="0"/>
          </a:p>
        </p:txBody>
      </p:sp>
      <p:pic>
        <p:nvPicPr>
          <p:cNvPr id="5" name="Image 1" descr="preencoded.png"/>
          <p:cNvPicPr>
            <a:picLocks noChangeAspect="1"/>
          </p:cNvPicPr>
          <p:nvPr/>
        </p:nvPicPr>
        <p:blipFill>
          <a:blip r:embed="rId4"/>
          <a:stretch>
            <a:fillRect/>
          </a:stretch>
        </p:blipFill>
        <p:spPr>
          <a:xfrm>
            <a:off x="2348389" y="1045515"/>
            <a:ext cx="9933503" cy="4511278"/>
          </a:xfrm>
          <a:prstGeom prst="rect">
            <a:avLst/>
          </a:prstGeom>
        </p:spPr>
      </p:pic>
      <p:pic>
        <p:nvPicPr>
          <p:cNvPr id="6" name="Image 2" descr="preencoded.png">
            <a:hlinkClick r:id="rId5"/>
          </p:cNvPr>
          <p:cNvPicPr>
            <a:picLocks noChangeAspect="1"/>
          </p:cNvPicPr>
          <p:nvPr/>
        </p:nvPicPr>
        <p:blipFill>
          <a:blip r:embed="rId6"/>
          <a:stretch>
            <a:fillRect/>
          </a:stretch>
        </p:blipFill>
        <p:spPr>
          <a:xfrm flipV="1">
            <a:off x="12242153" y="8138159"/>
            <a:ext cx="2296807" cy="45719"/>
          </a:xfrm>
          <a:prstGeom prst="rect">
            <a:avLst/>
          </a:prstGeom>
        </p:spPr>
      </p:pic>
      <p:pic>
        <p:nvPicPr>
          <p:cNvPr id="7" name="Image 1" descr="preencoded.png">
            <a:extLst>
              <a:ext uri="{FF2B5EF4-FFF2-40B4-BE49-F238E27FC236}">
                <a16:creationId xmlns:a16="http://schemas.microsoft.com/office/drawing/2014/main" id="{4A58A83A-DA34-D52A-B8BB-EB4FB63215D3}"/>
              </a:ext>
            </a:extLst>
          </p:cNvPr>
          <p:cNvPicPr>
            <a:picLocks noChangeAspect="1"/>
          </p:cNvPicPr>
          <p:nvPr/>
        </p:nvPicPr>
        <p:blipFill>
          <a:blip r:embed="rId7"/>
          <a:stretch>
            <a:fillRect/>
          </a:stretch>
        </p:blipFill>
        <p:spPr>
          <a:xfrm>
            <a:off x="2348389" y="5732364"/>
            <a:ext cx="9933503" cy="203299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1986914" y="1117699"/>
            <a:ext cx="10656572" cy="59942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409"/>
            <a:ext cx="14630400" cy="8229600"/>
          </a:xfrm>
          <a:prstGeom prst="rect">
            <a:avLst/>
          </a:prstGeom>
          <a:solidFill>
            <a:srgbClr val="FFFFFF">
              <a:alpha val="75000"/>
            </a:srgbClr>
          </a:solidFill>
          <a:ln w="55483">
            <a:solidFill>
              <a:srgbClr val="EBEBEB"/>
            </a:solidFill>
            <a:prstDash val="solid"/>
          </a:ln>
        </p:spPr>
        <p:txBody>
          <a:bodyPr/>
          <a:lstStyle/>
          <a:p>
            <a:endParaRPr lang="en-US" dirty="0"/>
          </a:p>
        </p:txBody>
      </p:sp>
      <p:sp>
        <p:nvSpPr>
          <p:cNvPr id="4" name="Text 1"/>
          <p:cNvSpPr/>
          <p:nvPr/>
        </p:nvSpPr>
        <p:spPr>
          <a:xfrm>
            <a:off x="775253" y="69574"/>
            <a:ext cx="6017026" cy="1608255"/>
          </a:xfrm>
          <a:prstGeom prst="rect">
            <a:avLst/>
          </a:prstGeom>
          <a:noFill/>
          <a:ln/>
        </p:spPr>
        <p:txBody>
          <a:bodyPr wrap="none" rtlCol="0" anchor="t"/>
          <a:lstStyle/>
          <a:p>
            <a:pPr>
              <a:lnSpc>
                <a:spcPts val="5468"/>
              </a:lnSpc>
            </a:pPr>
            <a:r>
              <a:rPr lang="en-US" sz="3600" b="1" dirty="0">
                <a:solidFill>
                  <a:srgbClr val="00002E"/>
                </a:solidFill>
                <a:latin typeface="Times New Roman" panose="02020603050405020304" pitchFamily="18" charset="0"/>
                <a:ea typeface="Nunito" pitchFamily="34" charset="-122"/>
                <a:cs typeface="Times New Roman" panose="02020603050405020304" pitchFamily="18" charset="0"/>
              </a:rPr>
              <a:t>Tech Stack Used</a:t>
            </a:r>
            <a:endParaRPr lang="en-US" sz="36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2857072" y="854765"/>
            <a:ext cx="1801657" cy="2188809"/>
          </a:xfrm>
          <a:prstGeom prst="rect">
            <a:avLst/>
          </a:prstGeom>
        </p:spPr>
      </p:pic>
      <p:pic>
        <p:nvPicPr>
          <p:cNvPr id="6" name="Image 2" descr="preencoded.png"/>
          <p:cNvPicPr>
            <a:picLocks noChangeAspect="1"/>
          </p:cNvPicPr>
          <p:nvPr/>
        </p:nvPicPr>
        <p:blipFill>
          <a:blip r:embed="rId5"/>
          <a:stretch>
            <a:fillRect/>
          </a:stretch>
        </p:blipFill>
        <p:spPr>
          <a:xfrm>
            <a:off x="5403553" y="1001276"/>
            <a:ext cx="2112248" cy="2112248"/>
          </a:xfrm>
          <a:prstGeom prst="rect">
            <a:avLst/>
          </a:prstGeom>
        </p:spPr>
      </p:pic>
      <p:pic>
        <p:nvPicPr>
          <p:cNvPr id="7" name="Image 3" descr="preencoded.png"/>
          <p:cNvPicPr>
            <a:picLocks noChangeAspect="1"/>
          </p:cNvPicPr>
          <p:nvPr/>
        </p:nvPicPr>
        <p:blipFill>
          <a:blip r:embed="rId6"/>
          <a:stretch>
            <a:fillRect/>
          </a:stretch>
        </p:blipFill>
        <p:spPr>
          <a:xfrm>
            <a:off x="8527774" y="1049939"/>
            <a:ext cx="2014921" cy="2014921"/>
          </a:xfrm>
          <a:prstGeom prst="rect">
            <a:avLst/>
          </a:prstGeom>
        </p:spPr>
      </p:pic>
      <p:sp>
        <p:nvSpPr>
          <p:cNvPr id="8" name="Text 2"/>
          <p:cNvSpPr/>
          <p:nvPr/>
        </p:nvSpPr>
        <p:spPr>
          <a:xfrm>
            <a:off x="2348389" y="3452450"/>
            <a:ext cx="9933503" cy="2582947"/>
          </a:xfrm>
          <a:prstGeom prst="rect">
            <a:avLst/>
          </a:prstGeom>
          <a:noFill/>
          <a:ln/>
        </p:spPr>
        <p:txBody>
          <a:bodyPr wrap="square" rtlCol="0" anchor="t"/>
          <a:lstStyle/>
          <a:p>
            <a:pPr marL="342900" indent="-342900">
              <a:lnSpc>
                <a:spcPts val="2799"/>
              </a:lnSpc>
              <a:buFont typeface="Arial" panose="020B0604020202020204" pitchFamily="34" charset="0"/>
              <a:buChar char="•"/>
            </a:pP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The  verilog design and testbench modules and system verilog modules have     been compiled and simulated using the </a:t>
            </a:r>
            <a:r>
              <a:rPr lang="en-US" sz="2400" b="1" i="1" dirty="0">
                <a:solidFill>
                  <a:srgbClr val="00002E"/>
                </a:solidFill>
                <a:latin typeface="Times New Roman" panose="02020603050405020304" pitchFamily="18" charset="0"/>
                <a:ea typeface="PT Sans" pitchFamily="34" charset="-122"/>
                <a:cs typeface="Times New Roman" panose="02020603050405020304" pitchFamily="18" charset="0"/>
              </a:rPr>
              <a:t>Icarus Verilog software.</a:t>
            </a:r>
            <a:endParaRPr lang="en-US" sz="2400" dirty="0">
              <a:latin typeface="Times New Roman" panose="02020603050405020304" pitchFamily="18" charset="0"/>
              <a:cs typeface="Times New Roman" panose="02020603050405020304" pitchFamily="18" charset="0"/>
            </a:endParaRPr>
          </a:p>
        </p:txBody>
      </p:sp>
      <p:sp>
        <p:nvSpPr>
          <p:cNvPr id="9" name="Text 3"/>
          <p:cNvSpPr/>
          <p:nvPr/>
        </p:nvSpPr>
        <p:spPr>
          <a:xfrm>
            <a:off x="2348389" y="4313583"/>
            <a:ext cx="9933503" cy="2327128"/>
          </a:xfrm>
          <a:prstGeom prst="rect">
            <a:avLst/>
          </a:prstGeom>
          <a:noFill/>
          <a:ln/>
        </p:spPr>
        <p:txBody>
          <a:bodyPr wrap="none" rtlCol="0" anchor="t"/>
          <a:lstStyle/>
          <a:p>
            <a:pPr marL="342900" indent="-342900">
              <a:lnSpc>
                <a:spcPts val="2799"/>
              </a:lnSpc>
              <a:buFont typeface="Arial" panose="020B0604020202020204" pitchFamily="34" charset="0"/>
              <a:buChar char="•"/>
            </a:pP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The waveforms have been generated using </a:t>
            </a:r>
            <a:r>
              <a:rPr lang="en-US" sz="2400" b="1" i="1" dirty="0">
                <a:solidFill>
                  <a:srgbClr val="00002E"/>
                </a:solidFill>
                <a:latin typeface="Times New Roman" panose="02020603050405020304" pitchFamily="18" charset="0"/>
                <a:ea typeface="PT Sans" pitchFamily="34" charset="-122"/>
                <a:cs typeface="Times New Roman" panose="02020603050405020304" pitchFamily="18" charset="0"/>
              </a:rPr>
              <a:t>GTKWave software </a:t>
            </a:r>
            <a:r>
              <a:rPr lang="en-US" sz="1750" dirty="0">
                <a:solidFill>
                  <a:srgbClr val="00002E"/>
                </a:solidFill>
                <a:latin typeface="PT Sans" pitchFamily="34" charset="0"/>
                <a:ea typeface="PT Sans" pitchFamily="34" charset="-122"/>
                <a:cs typeface="PT Sans" pitchFamily="34" charset="-120"/>
              </a:rPr>
              <a:t>.</a:t>
            </a:r>
            <a:endParaRPr lang="en-US" sz="1750" dirty="0"/>
          </a:p>
        </p:txBody>
      </p:sp>
      <p:sp>
        <p:nvSpPr>
          <p:cNvPr id="10" name="Text 4"/>
          <p:cNvSpPr/>
          <p:nvPr/>
        </p:nvSpPr>
        <p:spPr>
          <a:xfrm>
            <a:off x="2348388" y="4888146"/>
            <a:ext cx="9933503" cy="697646"/>
          </a:xfrm>
          <a:prstGeom prst="rect">
            <a:avLst/>
          </a:prstGeom>
          <a:noFill/>
          <a:ln/>
        </p:spPr>
        <p:txBody>
          <a:bodyPr wrap="none" rtlCol="0" anchor="t"/>
          <a:lstStyle/>
          <a:p>
            <a:pPr marL="342900" indent="-342900">
              <a:lnSpc>
                <a:spcPts val="2799"/>
              </a:lnSpc>
              <a:buFont typeface="Arial" panose="020B0604020202020204" pitchFamily="34" charset="0"/>
              <a:buChar char="•"/>
            </a:pP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The netlist, for the modules, has been generated using</a:t>
            </a:r>
            <a:r>
              <a:rPr lang="en-US" sz="2400" b="1" i="1" dirty="0">
                <a:solidFill>
                  <a:srgbClr val="00002E"/>
                </a:solidFill>
                <a:latin typeface="Times New Roman" panose="02020603050405020304" pitchFamily="18" charset="0"/>
                <a:ea typeface="PT Sans" pitchFamily="34" charset="-122"/>
                <a:cs typeface="Times New Roman" panose="02020603050405020304" pitchFamily="18" charset="0"/>
              </a:rPr>
              <a:t> Xilinx </a:t>
            </a:r>
            <a:r>
              <a:rPr lang="en-US" sz="2400" b="1" i="1" dirty="0" err="1">
                <a:solidFill>
                  <a:srgbClr val="00002E"/>
                </a:solidFill>
                <a:latin typeface="Times New Roman" panose="02020603050405020304" pitchFamily="18" charset="0"/>
                <a:ea typeface="PT Sans" pitchFamily="34" charset="-122"/>
                <a:cs typeface="Times New Roman" panose="02020603050405020304" pitchFamily="18" charset="0"/>
              </a:rPr>
              <a:t>Vivado</a:t>
            </a:r>
            <a:r>
              <a:rPr lang="en-US" sz="2400" dirty="0">
                <a:solidFill>
                  <a:srgbClr val="00002E"/>
                </a:solidFill>
                <a:latin typeface="Times New Roman" panose="02020603050405020304" pitchFamily="18" charset="0"/>
                <a:ea typeface="PT Sans" pitchFamily="34" charset="-122"/>
                <a:cs typeface="Times New Roman" panose="02020603050405020304" pitchFamily="18" charset="0"/>
              </a:rPr>
              <a:t> simulator.</a:t>
            </a:r>
          </a:p>
          <a:p>
            <a:pPr marL="342900" indent="-342900">
              <a:lnSpc>
                <a:spcPts val="2799"/>
              </a:lnSpc>
              <a:buFont typeface="Arial" panose="020B0604020202020204" pitchFamily="34" charset="0"/>
              <a:buChar char="•"/>
            </a:pPr>
            <a:endParaRPr lang="en-US" sz="2400" dirty="0">
              <a:solidFill>
                <a:srgbClr val="00002E"/>
              </a:solidFill>
              <a:latin typeface="Times New Roman" panose="02020603050405020304" pitchFamily="18" charset="0"/>
              <a:ea typeface="PT Sans" pitchFamily="34" charset="-122"/>
              <a:cs typeface="Times New Roman" panose="02020603050405020304" pitchFamily="18" charset="0"/>
            </a:endParaRPr>
          </a:p>
          <a:p>
            <a:pPr>
              <a:lnSpc>
                <a:spcPts val="2799"/>
              </a:lnSpc>
            </a:pPr>
            <a:r>
              <a:rPr lang="en-US" sz="2400" b="1" i="1" dirty="0">
                <a:solidFill>
                  <a:schemeClr val="accent1">
                    <a:lumMod val="75000"/>
                  </a:schemeClr>
                </a:solidFill>
                <a:latin typeface="Times New Roman" panose="02020603050405020304" pitchFamily="18" charset="0"/>
                <a:ea typeface="PT Sans" pitchFamily="34" charset="-122"/>
                <a:cs typeface="Times New Roman" panose="02020603050405020304" pitchFamily="18" charset="0"/>
              </a:rPr>
              <a:t>Reference :</a:t>
            </a:r>
          </a:p>
          <a:p>
            <a:pPr>
              <a:lnSpc>
                <a:spcPts val="2799"/>
              </a:lnSpc>
            </a:pPr>
            <a:r>
              <a:rPr lang="en-US" sz="2400" dirty="0">
                <a:solidFill>
                  <a:schemeClr val="tx1">
                    <a:lumMod val="95000"/>
                    <a:lumOff val="5000"/>
                  </a:schemeClr>
                </a:solidFill>
                <a:latin typeface="Times New Roman" panose="02020603050405020304" pitchFamily="18" charset="0"/>
                <a:ea typeface="PT Sans" pitchFamily="34" charset="-122"/>
                <a:cs typeface="Times New Roman" panose="02020603050405020304" pitchFamily="18" charset="0"/>
              </a:rPr>
              <a:t>Digital Logic and Computer Design Book by M. Morris Mano.</a:t>
            </a:r>
          </a:p>
          <a:p>
            <a:pPr>
              <a:lnSpc>
                <a:spcPts val="2799"/>
              </a:lnSpc>
            </a:pPr>
            <a:endParaRPr lang="en-US" sz="2400" dirty="0">
              <a:solidFill>
                <a:schemeClr val="tx1">
                  <a:lumMod val="95000"/>
                  <a:lumOff val="5000"/>
                </a:schemeClr>
              </a:solidFill>
              <a:latin typeface="Times New Roman" panose="02020603050405020304" pitchFamily="18" charset="0"/>
              <a:ea typeface="PT Sans" pitchFamily="34" charset="-122"/>
              <a:cs typeface="Times New Roman" panose="02020603050405020304" pitchFamily="18" charset="0"/>
            </a:endParaRPr>
          </a:p>
          <a:p>
            <a:pPr>
              <a:lnSpc>
                <a:spcPts val="2799"/>
              </a:lnSpc>
            </a:pPr>
            <a:r>
              <a:rPr lang="en-US" sz="2400" b="1" i="1" dirty="0">
                <a:solidFill>
                  <a:schemeClr val="accent1">
                    <a:lumMod val="75000"/>
                  </a:schemeClr>
                </a:solidFill>
                <a:latin typeface="Times New Roman" panose="02020603050405020304" pitchFamily="18" charset="0"/>
                <a:ea typeface="PT Sans" pitchFamily="34" charset="-122"/>
                <a:cs typeface="Times New Roman" panose="02020603050405020304" pitchFamily="18" charset="0"/>
              </a:rPr>
              <a:t>Website :</a:t>
            </a:r>
          </a:p>
          <a:p>
            <a:pPr>
              <a:lnSpc>
                <a:spcPts val="2799"/>
              </a:lnSpc>
            </a:pPr>
            <a:r>
              <a:rPr lang="en-US" sz="1600" b="1" i="1" u="sng" dirty="0">
                <a:solidFill>
                  <a:schemeClr val="tx1">
                    <a:lumMod val="95000"/>
                    <a:lumOff val="5000"/>
                  </a:schemeClr>
                </a:solidFill>
                <a:latin typeface="Times New Roman" panose="02020603050405020304" pitchFamily="18" charset="0"/>
                <a:ea typeface="PT Sans" pitchFamily="34" charset="-122"/>
                <a:cs typeface="Times New Roman" panose="02020603050405020304" pitchFamily="18" charset="0"/>
              </a:rPr>
              <a:t>https://www.chipverify.com/systemverilog/systemverilog-tutorial</a:t>
            </a:r>
          </a:p>
          <a:p>
            <a:pPr>
              <a:lnSpc>
                <a:spcPts val="2799"/>
              </a:lnSpc>
            </a:pPr>
            <a:r>
              <a:rPr lang="en-US" sz="1600" b="1" i="1" u="sng" dirty="0">
                <a:solidFill>
                  <a:schemeClr val="tx1">
                    <a:lumMod val="95000"/>
                    <a:lumOff val="5000"/>
                  </a:schemeClr>
                </a:solidFill>
                <a:latin typeface="Times New Roman" panose="02020603050405020304" pitchFamily="18" charset="0"/>
                <a:ea typeface="PT Sans" pitchFamily="34" charset="-122"/>
                <a:cs typeface="Times New Roman" panose="02020603050405020304" pitchFamily="18" charset="0"/>
              </a:rPr>
              <a:t>https://verificationguide.com/systemverilog/systemverilog-tutorial/</a:t>
            </a:r>
          </a:p>
          <a:p>
            <a:pPr>
              <a:lnSpc>
                <a:spcPts val="2799"/>
              </a:lnSpc>
            </a:pPr>
            <a:endParaRPr lang="en-US" sz="2400" u="sng" dirty="0">
              <a:solidFill>
                <a:schemeClr val="tx1">
                  <a:lumMod val="95000"/>
                  <a:lumOff val="5000"/>
                </a:schemeClr>
              </a:solidFill>
              <a:latin typeface="Times New Roman" panose="02020603050405020304" pitchFamily="18" charset="0"/>
              <a:ea typeface="PT Sans" pitchFamily="34" charset="-122"/>
              <a:cs typeface="Times New Roman" panose="02020603050405020304" pitchFamily="18" charset="0"/>
            </a:endParaRPr>
          </a:p>
          <a:p>
            <a:pPr marL="0" indent="0">
              <a:lnSpc>
                <a:spcPts val="2799"/>
              </a:lnSpc>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104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288"/>
            <a:ext cx="14630400" cy="8229600"/>
          </a:xfrm>
          <a:prstGeom prst="rect">
            <a:avLst/>
          </a:prstGeom>
        </p:spPr>
      </p:pic>
      <p:sp>
        <p:nvSpPr>
          <p:cNvPr id="4" name="Text 1"/>
          <p:cNvSpPr/>
          <p:nvPr/>
        </p:nvSpPr>
        <p:spPr>
          <a:xfrm>
            <a:off x="723901" y="800101"/>
            <a:ext cx="10039588" cy="2962156"/>
          </a:xfrm>
          <a:prstGeom prst="rect">
            <a:avLst/>
          </a:prstGeom>
          <a:noFill/>
          <a:ln/>
        </p:spPr>
        <p:txBody>
          <a:bodyPr wrap="none" rtlCol="0" anchor="t"/>
          <a:lstStyle/>
          <a:p>
            <a:pPr marL="0" indent="0">
              <a:lnSpc>
                <a:spcPts val="5468"/>
              </a:lnSpc>
              <a:buNone/>
            </a:pPr>
            <a:r>
              <a:rPr lang="en-US" sz="4400" b="1" kern="0" spc="-87" dirty="0">
                <a:solidFill>
                  <a:srgbClr val="000000"/>
                </a:solidFill>
                <a:latin typeface="Times New Roman" panose="02020603050405020304" pitchFamily="18" charset="0"/>
                <a:ea typeface="adonis-web" pitchFamily="34" charset="-122"/>
                <a:cs typeface="Times New Roman" panose="02020603050405020304" pitchFamily="18" charset="0"/>
              </a:rPr>
              <a:t>Conclusion</a:t>
            </a:r>
            <a:endParaRPr lang="en-US" sz="4400" dirty="0">
              <a:latin typeface="Times New Roman" panose="02020603050405020304" pitchFamily="18" charset="0"/>
              <a:cs typeface="Times New Roman" panose="02020603050405020304" pitchFamily="18" charset="0"/>
            </a:endParaRPr>
          </a:p>
        </p:txBody>
      </p:sp>
      <p:sp>
        <p:nvSpPr>
          <p:cNvPr id="5" name="Text 2"/>
          <p:cNvSpPr/>
          <p:nvPr/>
        </p:nvSpPr>
        <p:spPr>
          <a:xfrm>
            <a:off x="846667" y="2686050"/>
            <a:ext cx="12950534" cy="4552950"/>
          </a:xfrm>
          <a:prstGeom prst="rect">
            <a:avLst/>
          </a:prstGeom>
          <a:noFill/>
          <a:ln/>
        </p:spPr>
        <p:txBody>
          <a:bodyPr wrap="square" rtlCol="0" anchor="t"/>
          <a:lstStyle/>
          <a:p>
            <a:pPr marL="0" indent="0" algn="just">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just">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In conclusion, this project successfully verifies and designs a Single Master Single Slave SPI Protocol using Verilog and System Verilog to ensure reliable communication.</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9288"/>
            <a:ext cx="14630400" cy="8229600"/>
          </a:xfrm>
          <a:prstGeom prst="rect">
            <a:avLst/>
          </a:prstGeom>
        </p:spPr>
      </p:pic>
      <p:sp>
        <p:nvSpPr>
          <p:cNvPr id="3" name="TextBox 2">
            <a:extLst>
              <a:ext uri="{FF2B5EF4-FFF2-40B4-BE49-F238E27FC236}">
                <a16:creationId xmlns:a16="http://schemas.microsoft.com/office/drawing/2014/main" id="{B650BB3A-CD9E-A55D-43F7-46F3DA868988}"/>
              </a:ext>
            </a:extLst>
          </p:cNvPr>
          <p:cNvSpPr txBox="1"/>
          <p:nvPr/>
        </p:nvSpPr>
        <p:spPr>
          <a:xfrm>
            <a:off x="4182533" y="3530024"/>
            <a:ext cx="7095067" cy="1169551"/>
          </a:xfrm>
          <a:prstGeom prst="rect">
            <a:avLst/>
          </a:prstGeom>
          <a:noFill/>
        </p:spPr>
        <p:txBody>
          <a:bodyPr wrap="square" rtlCol="0">
            <a:spAutoFit/>
          </a:bodyPr>
          <a:lstStyle/>
          <a:p>
            <a:r>
              <a:rPr lang="en-US" sz="7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694129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845" y="-25480"/>
            <a:ext cx="14630400" cy="8229600"/>
          </a:xfrm>
          <a:prstGeom prst="rect">
            <a:avLst/>
          </a:prstGeom>
        </p:spPr>
      </p:pic>
      <p:sp>
        <p:nvSpPr>
          <p:cNvPr id="4" name="Text 1"/>
          <p:cNvSpPr/>
          <p:nvPr/>
        </p:nvSpPr>
        <p:spPr>
          <a:xfrm>
            <a:off x="2348389" y="1126808"/>
            <a:ext cx="9933503" cy="355402"/>
          </a:xfrm>
          <a:prstGeom prst="rect">
            <a:avLst/>
          </a:prstGeom>
          <a:noFill/>
          <a:ln/>
        </p:spPr>
        <p:txBody>
          <a:bodyPr wrap="none" rtlCol="0" anchor="t"/>
          <a:lstStyle/>
          <a:p>
            <a:pPr marL="0" indent="0">
              <a:lnSpc>
                <a:spcPts val="2799"/>
              </a:lnSpc>
              <a:buNone/>
            </a:pPr>
            <a:endParaRPr lang="en-US" sz="1750" dirty="0"/>
          </a:p>
        </p:txBody>
      </p:sp>
      <p:sp>
        <p:nvSpPr>
          <p:cNvPr id="5" name="Text 2"/>
          <p:cNvSpPr/>
          <p:nvPr/>
        </p:nvSpPr>
        <p:spPr>
          <a:xfrm>
            <a:off x="1051503" y="957322"/>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Team Members </a:t>
            </a:r>
            <a:r>
              <a:rPr lang="en-US" sz="4374" b="1" kern="0" spc="-87" dirty="0">
                <a:solidFill>
                  <a:srgbClr val="000000"/>
                </a:solidFill>
                <a:latin typeface="adonis-web" pitchFamily="34" charset="0"/>
                <a:ea typeface="adonis-web" pitchFamily="34" charset="-122"/>
                <a:cs typeface="adonis-web" pitchFamily="34" charset="-120"/>
              </a:rPr>
              <a:t>:</a:t>
            </a:r>
            <a:endParaRPr lang="en-US" sz="4374" dirty="0"/>
          </a:p>
        </p:txBody>
      </p:sp>
      <p:pic>
        <p:nvPicPr>
          <p:cNvPr id="6" name="Image 1"/>
          <p:cNvPicPr>
            <a:picLocks noChangeAspect="1"/>
          </p:cNvPicPr>
          <p:nvPr/>
        </p:nvPicPr>
        <p:blipFill>
          <a:blip r:embed="rId4"/>
          <a:srcRect/>
          <a:stretch/>
        </p:blipFill>
        <p:spPr>
          <a:xfrm>
            <a:off x="3273448" y="2482096"/>
            <a:ext cx="1238837" cy="12743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 3"/>
          <p:cNvSpPr/>
          <p:nvPr/>
        </p:nvSpPr>
        <p:spPr>
          <a:xfrm>
            <a:off x="2559725" y="3898344"/>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Parnika Sisodia</a:t>
            </a:r>
            <a:endParaRPr lang="en-US" sz="2624" dirty="0">
              <a:latin typeface="Times New Roman" panose="02020603050405020304" pitchFamily="18" charset="0"/>
              <a:cs typeface="Times New Roman" panose="02020603050405020304" pitchFamily="18" charset="0"/>
            </a:endParaRPr>
          </a:p>
        </p:txBody>
      </p:sp>
      <p:pic>
        <p:nvPicPr>
          <p:cNvPr id="8" name="Image 2"/>
          <p:cNvPicPr>
            <a:picLocks noChangeAspect="1"/>
          </p:cNvPicPr>
          <p:nvPr/>
        </p:nvPicPr>
        <p:blipFill>
          <a:blip r:embed="rId5"/>
          <a:srcRect/>
          <a:stretch/>
        </p:blipFill>
        <p:spPr>
          <a:xfrm>
            <a:off x="6741295" y="2477456"/>
            <a:ext cx="1257302" cy="12790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 4"/>
          <p:cNvSpPr/>
          <p:nvPr/>
        </p:nvSpPr>
        <p:spPr>
          <a:xfrm>
            <a:off x="5981938" y="3898344"/>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Poulami Paul</a:t>
            </a:r>
            <a:endParaRPr lang="en-US" sz="2624" dirty="0">
              <a:latin typeface="Times New Roman" panose="02020603050405020304" pitchFamily="18" charset="0"/>
              <a:cs typeface="Times New Roman" panose="02020603050405020304" pitchFamily="18" charset="0"/>
            </a:endParaRPr>
          </a:p>
        </p:txBody>
      </p:sp>
      <p:sp>
        <p:nvSpPr>
          <p:cNvPr id="10" name="Text 5"/>
          <p:cNvSpPr/>
          <p:nvPr/>
        </p:nvSpPr>
        <p:spPr>
          <a:xfrm>
            <a:off x="5770602" y="4536996"/>
            <a:ext cx="3088958" cy="355402"/>
          </a:xfrm>
          <a:prstGeom prst="rect">
            <a:avLst/>
          </a:prstGeom>
          <a:noFill/>
          <a:ln/>
        </p:spPr>
        <p:txBody>
          <a:bodyPr wrap="none" rtlCol="0" anchor="t"/>
          <a:lstStyle/>
          <a:p>
            <a:pPr marL="0" indent="0" algn="ctr">
              <a:lnSpc>
                <a:spcPts val="2799"/>
              </a:lnSpc>
              <a:buNone/>
            </a:pPr>
            <a:endParaRPr lang="en-US" sz="1750" dirty="0"/>
          </a:p>
        </p:txBody>
      </p:sp>
      <p:pic>
        <p:nvPicPr>
          <p:cNvPr id="11" name="Image 3" descr="preencoded.png"/>
          <p:cNvPicPr>
            <a:picLocks noChangeAspect="1"/>
          </p:cNvPicPr>
          <p:nvPr/>
        </p:nvPicPr>
        <p:blipFill>
          <a:blip r:embed="rId6"/>
          <a:stretch>
            <a:fillRect/>
          </a:stretch>
        </p:blipFill>
        <p:spPr>
          <a:xfrm>
            <a:off x="10074355" y="2482096"/>
            <a:ext cx="1325880" cy="12774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 6"/>
          <p:cNvSpPr/>
          <p:nvPr/>
        </p:nvSpPr>
        <p:spPr>
          <a:xfrm>
            <a:off x="9404152" y="3898344"/>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Pragya Gupta</a:t>
            </a:r>
            <a:endParaRPr lang="en-US" sz="2624" dirty="0">
              <a:latin typeface="Times New Roman" panose="02020603050405020304" pitchFamily="18" charset="0"/>
              <a:cs typeface="Times New Roman" panose="02020603050405020304" pitchFamily="18" charset="0"/>
            </a:endParaRPr>
          </a:p>
        </p:txBody>
      </p:sp>
      <p:sp>
        <p:nvSpPr>
          <p:cNvPr id="13" name="Text 7"/>
          <p:cNvSpPr/>
          <p:nvPr/>
        </p:nvSpPr>
        <p:spPr>
          <a:xfrm>
            <a:off x="9192816" y="4536996"/>
            <a:ext cx="3089077" cy="355402"/>
          </a:xfrm>
          <a:prstGeom prst="rect">
            <a:avLst/>
          </a:prstGeom>
          <a:noFill/>
          <a:ln/>
        </p:spPr>
        <p:txBody>
          <a:bodyPr wrap="none" rtlCol="0" anchor="t"/>
          <a:lstStyle/>
          <a:p>
            <a:pPr marL="0" indent="0" algn="ctr">
              <a:lnSpc>
                <a:spcPts val="2799"/>
              </a:lnSpc>
              <a:buNone/>
            </a:pPr>
            <a:endParaRPr lang="en-US" sz="1750" dirty="0"/>
          </a:p>
        </p:txBody>
      </p:sp>
      <p:pic>
        <p:nvPicPr>
          <p:cNvPr id="14" name="Image 4"/>
          <p:cNvPicPr>
            <a:picLocks noChangeAspect="1"/>
          </p:cNvPicPr>
          <p:nvPr/>
        </p:nvPicPr>
        <p:blipFill>
          <a:blip r:embed="rId7"/>
          <a:srcRect/>
          <a:stretch/>
        </p:blipFill>
        <p:spPr>
          <a:xfrm>
            <a:off x="3273448" y="4892398"/>
            <a:ext cx="1238838" cy="122265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 8"/>
          <p:cNvSpPr/>
          <p:nvPr/>
        </p:nvSpPr>
        <p:spPr>
          <a:xfrm>
            <a:off x="2559725" y="6308646"/>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Prerna Mittal</a:t>
            </a:r>
            <a:endParaRPr lang="en-US" sz="2624" dirty="0">
              <a:latin typeface="Times New Roman" panose="02020603050405020304" pitchFamily="18" charset="0"/>
              <a:cs typeface="Times New Roman" panose="02020603050405020304" pitchFamily="18" charset="0"/>
            </a:endParaRPr>
          </a:p>
        </p:txBody>
      </p:sp>
      <p:sp>
        <p:nvSpPr>
          <p:cNvPr id="16" name="Text 9"/>
          <p:cNvSpPr/>
          <p:nvPr/>
        </p:nvSpPr>
        <p:spPr>
          <a:xfrm>
            <a:off x="2348389" y="6947297"/>
            <a:ext cx="3088958" cy="355402"/>
          </a:xfrm>
          <a:prstGeom prst="rect">
            <a:avLst/>
          </a:prstGeom>
          <a:noFill/>
          <a:ln/>
        </p:spPr>
        <p:txBody>
          <a:bodyPr wrap="none" rtlCol="0" anchor="t"/>
          <a:lstStyle/>
          <a:p>
            <a:pPr marL="0" indent="0" algn="ctr">
              <a:lnSpc>
                <a:spcPts val="2799"/>
              </a:lnSpc>
              <a:buNone/>
            </a:pPr>
            <a:endParaRPr lang="en-US" sz="1750" dirty="0"/>
          </a:p>
        </p:txBody>
      </p:sp>
      <p:pic>
        <p:nvPicPr>
          <p:cNvPr id="17" name="Image 5"/>
          <p:cNvPicPr>
            <a:picLocks noChangeAspect="1"/>
          </p:cNvPicPr>
          <p:nvPr/>
        </p:nvPicPr>
        <p:blipFill>
          <a:blip r:embed="rId8"/>
          <a:srcRect l="4644" r="4644"/>
          <a:stretch/>
        </p:blipFill>
        <p:spPr>
          <a:xfrm>
            <a:off x="6607041" y="4971100"/>
            <a:ext cx="1311592" cy="12468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 10"/>
          <p:cNvSpPr/>
          <p:nvPr/>
        </p:nvSpPr>
        <p:spPr>
          <a:xfrm>
            <a:off x="5981938" y="6308646"/>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Pujithapydi</a:t>
            </a:r>
            <a:endParaRPr lang="en-US" sz="2624" dirty="0">
              <a:latin typeface="Times New Roman" panose="02020603050405020304" pitchFamily="18" charset="0"/>
              <a:cs typeface="Times New Roman" panose="02020603050405020304" pitchFamily="18" charset="0"/>
            </a:endParaRPr>
          </a:p>
        </p:txBody>
      </p:sp>
      <p:sp>
        <p:nvSpPr>
          <p:cNvPr id="19" name="Text 11"/>
          <p:cNvSpPr/>
          <p:nvPr/>
        </p:nvSpPr>
        <p:spPr>
          <a:xfrm>
            <a:off x="5770602" y="6947297"/>
            <a:ext cx="3088958" cy="355402"/>
          </a:xfrm>
          <a:prstGeom prst="rect">
            <a:avLst/>
          </a:prstGeom>
          <a:noFill/>
          <a:ln/>
        </p:spPr>
        <p:txBody>
          <a:bodyPr wrap="none" rtlCol="0" anchor="t"/>
          <a:lstStyle/>
          <a:p>
            <a:pPr marL="0" indent="0" algn="ctr">
              <a:lnSpc>
                <a:spcPts val="2799"/>
              </a:lnSpc>
              <a:buNone/>
            </a:pPr>
            <a:endParaRPr lang="en-US" sz="1750" dirty="0"/>
          </a:p>
        </p:txBody>
      </p:sp>
      <p:pic>
        <p:nvPicPr>
          <p:cNvPr id="20" name="Image 6" descr="preencoded.png"/>
          <p:cNvPicPr>
            <a:picLocks noChangeAspect="1"/>
          </p:cNvPicPr>
          <p:nvPr/>
        </p:nvPicPr>
        <p:blipFill>
          <a:blip r:embed="rId9"/>
          <a:stretch>
            <a:fillRect/>
          </a:stretch>
        </p:blipFill>
        <p:spPr>
          <a:xfrm>
            <a:off x="10292953" y="4971101"/>
            <a:ext cx="1228487" cy="11987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 12"/>
          <p:cNvSpPr/>
          <p:nvPr/>
        </p:nvSpPr>
        <p:spPr>
          <a:xfrm>
            <a:off x="9404152" y="6308646"/>
            <a:ext cx="2666286" cy="416481"/>
          </a:xfrm>
          <a:prstGeom prst="rect">
            <a:avLst/>
          </a:prstGeom>
          <a:noFill/>
          <a:ln/>
        </p:spPr>
        <p:txBody>
          <a:bodyPr wrap="none" rtlCol="0" anchor="t"/>
          <a:lstStyle/>
          <a:p>
            <a:pPr marL="0" indent="0" algn="ctr">
              <a:lnSpc>
                <a:spcPts val="3281"/>
              </a:lnSpc>
              <a:buNone/>
            </a:pPr>
            <a:r>
              <a:rPr lang="en-US" sz="2624" b="1" kern="0" spc="-52" dirty="0">
                <a:solidFill>
                  <a:srgbClr val="000000"/>
                </a:solidFill>
                <a:latin typeface="Times New Roman" panose="02020603050405020304" pitchFamily="18" charset="0"/>
                <a:ea typeface="adonis-web" pitchFamily="34" charset="-122"/>
                <a:cs typeface="Times New Roman" panose="02020603050405020304" pitchFamily="18" charset="0"/>
              </a:rPr>
              <a:t>Sakshi Jawanjal</a:t>
            </a:r>
            <a:endParaRPr lang="en-US" sz="2624" dirty="0">
              <a:latin typeface="Times New Roman" panose="02020603050405020304" pitchFamily="18" charset="0"/>
              <a:cs typeface="Times New Roman" panose="02020603050405020304" pitchFamily="18" charset="0"/>
            </a:endParaRPr>
          </a:p>
        </p:txBody>
      </p:sp>
      <p:sp>
        <p:nvSpPr>
          <p:cNvPr id="22" name="Text 13"/>
          <p:cNvSpPr/>
          <p:nvPr/>
        </p:nvSpPr>
        <p:spPr>
          <a:xfrm>
            <a:off x="9192816" y="6947297"/>
            <a:ext cx="3089077" cy="355402"/>
          </a:xfrm>
          <a:prstGeom prst="rect">
            <a:avLst/>
          </a:prstGeom>
          <a:noFill/>
          <a:ln/>
        </p:spPr>
        <p:txBody>
          <a:bodyPr wrap="none" rtlCol="0" anchor="t"/>
          <a:lstStyle/>
          <a:p>
            <a:pPr marL="0" indent="0" algn="ctr">
              <a:lnSpc>
                <a:spcPts val="2799"/>
              </a:lnSpc>
              <a:buNone/>
            </a:pPr>
            <a:endParaRPr lang="en-US" sz="1750" dirty="0"/>
          </a:p>
        </p:txBody>
      </p:sp>
      <p:pic>
        <p:nvPicPr>
          <p:cNvPr id="23" name="Image 7" descr="preencoded.png">
            <a:hlinkClick r:id="rId10"/>
          </p:cNvPr>
          <p:cNvPicPr>
            <a:picLocks noChangeAspect="1"/>
          </p:cNvPicPr>
          <p:nvPr/>
        </p:nvPicPr>
        <p:blipFill>
          <a:blip r:embed="rId11"/>
          <a:stretch>
            <a:fillRect/>
          </a:stretch>
        </p:blipFill>
        <p:spPr>
          <a:xfrm flipV="1">
            <a:off x="12242153" y="8138160"/>
            <a:ext cx="2296807" cy="457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348389" y="2523530"/>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Content</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2792730" y="3662243"/>
            <a:ext cx="9489162" cy="444341"/>
          </a:xfrm>
          <a:prstGeom prst="rect">
            <a:avLst/>
          </a:prstGeom>
          <a:noFill/>
          <a:ln/>
        </p:spPr>
        <p:txBody>
          <a:bodyPr wrap="none" rtlCol="0" anchor="t"/>
          <a:lstStyle/>
          <a:p>
            <a:pPr marL="342900" indent="-342900" algn="l">
              <a:lnSpc>
                <a:spcPts val="3499"/>
              </a:lnSpc>
              <a:buSzPct val="100000"/>
              <a:buChar char="•"/>
            </a:pPr>
            <a:r>
              <a:rPr lang="en-US" sz="32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Introduction</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2792730" y="4195405"/>
            <a:ext cx="9489162" cy="444341"/>
          </a:xfrm>
          <a:prstGeom prst="rect">
            <a:avLst/>
          </a:prstGeom>
          <a:noFill/>
          <a:ln/>
        </p:spPr>
        <p:txBody>
          <a:bodyPr wrap="none" rtlCol="0" anchor="t"/>
          <a:lstStyle/>
          <a:p>
            <a:pPr marL="342900" indent="-342900" algn="l">
              <a:lnSpc>
                <a:spcPts val="3499"/>
              </a:lnSpc>
              <a:buSzPct val="100000"/>
              <a:buChar char="•"/>
            </a:pPr>
            <a:r>
              <a:rPr lang="en-US" sz="32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Verilog code overview</a:t>
            </a: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2792730" y="4728567"/>
            <a:ext cx="9489162" cy="444341"/>
          </a:xfrm>
          <a:prstGeom prst="rect">
            <a:avLst/>
          </a:prstGeom>
          <a:noFill/>
          <a:ln/>
        </p:spPr>
        <p:txBody>
          <a:bodyPr wrap="none" rtlCol="0" anchor="t"/>
          <a:lstStyle/>
          <a:p>
            <a:pPr marL="342900" indent="-342900" algn="l">
              <a:lnSpc>
                <a:spcPts val="3499"/>
              </a:lnSpc>
              <a:buSzPct val="100000"/>
              <a:buChar char="•"/>
            </a:pPr>
            <a:r>
              <a:rPr lang="en-US" sz="32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System verilog code overview</a:t>
            </a:r>
            <a:endParaRPr lang="en-US" sz="3200" dirty="0">
              <a:latin typeface="Times New Roman" panose="02020603050405020304" pitchFamily="18" charset="0"/>
              <a:cs typeface="Times New Roman" panose="02020603050405020304" pitchFamily="18" charset="0"/>
            </a:endParaRPr>
          </a:p>
        </p:txBody>
      </p:sp>
      <p:sp>
        <p:nvSpPr>
          <p:cNvPr id="8" name="Text 5"/>
          <p:cNvSpPr/>
          <p:nvPr/>
        </p:nvSpPr>
        <p:spPr>
          <a:xfrm>
            <a:off x="2792730" y="5261729"/>
            <a:ext cx="9489162" cy="444341"/>
          </a:xfrm>
          <a:prstGeom prst="rect">
            <a:avLst/>
          </a:prstGeom>
          <a:noFill/>
          <a:ln/>
        </p:spPr>
        <p:txBody>
          <a:bodyPr wrap="none" rtlCol="0" anchor="t"/>
          <a:lstStyle/>
          <a:p>
            <a:pPr marL="342900" indent="-342900" algn="l">
              <a:lnSpc>
                <a:spcPts val="3499"/>
              </a:lnSpc>
              <a:buSzPct val="100000"/>
              <a:buChar char="•"/>
            </a:pPr>
            <a:r>
              <a:rPr lang="en-US" sz="32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conclusion or results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833199" y="301466"/>
            <a:ext cx="6130052"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About SPI Communication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833199" y="1297305"/>
            <a:ext cx="7477601" cy="6630829"/>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SPI is a common communication protocol used by many different devices. For example, SD card modules, RFID card reader modules, and 2.4 GHz wireless transmitter/receivers all use SPI to communicate with microcontrollers.</a:t>
            </a:r>
          </a:p>
          <a:p>
            <a:pPr marL="0" indent="0">
              <a:lnSpc>
                <a:spcPts val="2799"/>
              </a:lnSpc>
              <a:buNone/>
            </a:pPr>
            <a:endPar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endPar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One unique benefit of SPI is the fact that data can be transferred without interruption. Any number of bits can be sent or received in a continuous stream. With I2C and UART, data is sent in packets, limited to a specific number of bits. Start and stop conditions define the beginning and end of each packet, so the data is interrupted during transmission. Devices communicating via SPI are in a master-slave relationship. The master is the controlling device (usually a microcontroller), while the slave (usually a sensor, display, or memory chip) takes instruction from the master. The simplest configuration of SPI is a single master, single slave system, but one master can control more than one slave.</a:t>
            </a:r>
            <a:endParaRPr lang="en-US" sz="2400" dirty="0">
              <a:latin typeface="Times New Roman" panose="02020603050405020304" pitchFamily="18" charset="0"/>
              <a:cs typeface="Times New Roman" panose="02020603050405020304" pitchFamily="18" charset="0"/>
            </a:endParaRPr>
          </a:p>
        </p:txBody>
      </p:sp>
      <p:pic>
        <p:nvPicPr>
          <p:cNvPr id="8" name="Image 2" descr="preencoded.png">
            <a:hlinkClick r:id="rId4"/>
          </p:cNvPr>
          <p:cNvPicPr>
            <a:picLocks noChangeAspect="1"/>
          </p:cNvPicPr>
          <p:nvPr/>
        </p:nvPicPr>
        <p:blipFill>
          <a:blip r:embed="rId5"/>
          <a:stretch>
            <a:fillRect/>
          </a:stretch>
        </p:blipFill>
        <p:spPr>
          <a:xfrm flipV="1">
            <a:off x="12242153" y="8138159"/>
            <a:ext cx="2296807" cy="45719"/>
          </a:xfrm>
          <a:prstGeom prst="rect">
            <a:avLst/>
          </a:prstGeom>
        </p:spPr>
      </p:pic>
      <p:pic>
        <p:nvPicPr>
          <p:cNvPr id="2050" name="Picture 2" descr="What Could Go Wrong: SPI | Hackaday">
            <a:extLst>
              <a:ext uri="{FF2B5EF4-FFF2-40B4-BE49-F238E27FC236}">
                <a16:creationId xmlns:a16="http://schemas.microsoft.com/office/drawing/2014/main" id="{4CA32F2A-59AC-7965-15BB-6D0A3D4C76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7678420" y="1282806"/>
            <a:ext cx="8234785" cy="5669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752"/>
            <a:ext cx="14711684" cy="8275322"/>
          </a:xfrm>
          <a:prstGeom prst="rect">
            <a:avLst/>
          </a:prstGeom>
        </p:spPr>
      </p:pic>
      <p:sp>
        <p:nvSpPr>
          <p:cNvPr id="4" name="Text 1"/>
          <p:cNvSpPr/>
          <p:nvPr/>
        </p:nvSpPr>
        <p:spPr>
          <a:xfrm>
            <a:off x="597901" y="318317"/>
            <a:ext cx="616529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Configuration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597901" y="1337759"/>
            <a:ext cx="7477601" cy="6400774"/>
          </a:xfrm>
          <a:prstGeom prst="rect">
            <a:avLst/>
          </a:prstGeom>
          <a:noFill/>
          <a:ln/>
        </p:spPr>
        <p:txBody>
          <a:bodyPr wrap="square" rtlCol="0" anchor="t"/>
          <a:lstStyle/>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MOSI (Master Output/Slave Input) – Line for the master to send data to the slave.</a:t>
            </a: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MISO (Master Input/Slave Output) – Line for the slave to send data to the master.</a:t>
            </a: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SCLK (Clock) – Line for the clock signal.</a:t>
            </a: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Clock polarity can be set by the master to allow for bits to be output and sampled on either the rising or falling edge of the clock cycle.</a:t>
            </a:r>
          </a:p>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Clock phase can be set for output and sampling to occur on either the first edge or second edge of the clock cycle, regardless of whether it is rising or falling.</a:t>
            </a:r>
          </a:p>
          <a:p>
            <a:pPr marL="0" indent="0">
              <a:lnSpc>
                <a:spcPts val="2799"/>
              </a:lnSpc>
              <a:buNone/>
            </a:pPr>
            <a:endPar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nSpc>
                <a:spcPts val="2799"/>
              </a:lnSpc>
              <a:buNone/>
            </a:pPr>
            <a:r>
              <a:rPr lang="en-US" sz="28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SS/CS (Slave Select/Chip Select) – Line for the master to select which slave to send data to</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a:hlinkClick r:id="rId4"/>
          </p:cNvPr>
          <p:cNvPicPr>
            <a:picLocks noChangeAspect="1"/>
          </p:cNvPicPr>
          <p:nvPr/>
        </p:nvPicPr>
        <p:blipFill>
          <a:blip r:embed="rId5"/>
          <a:stretch>
            <a:fillRect/>
          </a:stretch>
        </p:blipFill>
        <p:spPr>
          <a:xfrm flipV="1">
            <a:off x="12242153" y="8138159"/>
            <a:ext cx="2296807" cy="45719"/>
          </a:xfrm>
          <a:prstGeom prst="rect">
            <a:avLst/>
          </a:prstGeom>
        </p:spPr>
      </p:pic>
      <p:pic>
        <p:nvPicPr>
          <p:cNvPr id="3074" name="Picture 2" descr="Introduction to the SPI Interface - Embedded Computing Design">
            <a:extLst>
              <a:ext uri="{FF2B5EF4-FFF2-40B4-BE49-F238E27FC236}">
                <a16:creationId xmlns:a16="http://schemas.microsoft.com/office/drawing/2014/main" id="{BC74E834-A31F-C136-48ED-7199FA6E15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010758" y="1632820"/>
            <a:ext cx="8252461" cy="4986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833199" y="2712482"/>
            <a:ext cx="727912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Steps of SPI Data Transmission</a:t>
            </a:r>
            <a:endParaRPr lang="en-US" sz="4374" dirty="0"/>
          </a:p>
        </p:txBody>
      </p:sp>
      <p:sp>
        <p:nvSpPr>
          <p:cNvPr id="5" name="Text 2"/>
          <p:cNvSpPr/>
          <p:nvPr/>
        </p:nvSpPr>
        <p:spPr>
          <a:xfrm>
            <a:off x="833199" y="3740109"/>
            <a:ext cx="7477601" cy="3490424"/>
          </a:xfrm>
          <a:prstGeom prst="rect">
            <a:avLst/>
          </a:prstGeom>
          <a:noFill/>
          <a:ln/>
        </p:spPr>
        <p:txBody>
          <a:bodyPr wrap="square" rtlCol="0" anchor="t"/>
          <a:lstStyle/>
          <a:p>
            <a:pPr marL="457200" indent="-457200">
              <a:lnSpc>
                <a:spcPts val="2799"/>
              </a:lnSpc>
              <a:buAutoNum type="arabicPeriod"/>
            </a:pPr>
            <a:r>
              <a:rPr lang="en-US" sz="2500" kern="0" spc="-35" dirty="0">
                <a:solidFill>
                  <a:srgbClr val="272525"/>
                </a:solidFill>
                <a:latin typeface="Source Sans Pro" pitchFamily="34" charset="0"/>
                <a:ea typeface="Source Sans Pro" pitchFamily="34" charset="-122"/>
                <a:cs typeface="Source Sans Pro" pitchFamily="34" charset="-120"/>
              </a:rPr>
              <a:t>The master outputs the clock signal.</a:t>
            </a:r>
          </a:p>
          <a:p>
            <a:pPr marL="0" indent="0">
              <a:lnSpc>
                <a:spcPts val="2799"/>
              </a:lnSpc>
              <a:buNone/>
            </a:pPr>
            <a:r>
              <a:rPr lang="en-US" sz="2500" kern="0" spc="-35" dirty="0">
                <a:solidFill>
                  <a:srgbClr val="272525"/>
                </a:solidFill>
                <a:latin typeface="Source Sans Pro" pitchFamily="34" charset="0"/>
                <a:ea typeface="Source Sans Pro" pitchFamily="34" charset="-122"/>
                <a:cs typeface="Source Sans Pro" pitchFamily="34" charset="-120"/>
              </a:rPr>
              <a:t>2. The master switches the SS/CS pin to a low voltage state, which activates the slave.</a:t>
            </a:r>
          </a:p>
          <a:p>
            <a:pPr marL="0" indent="0">
              <a:lnSpc>
                <a:spcPts val="2799"/>
              </a:lnSpc>
              <a:buNone/>
            </a:pPr>
            <a:r>
              <a:rPr lang="en-US" sz="2500" kern="0" spc="-35" dirty="0">
                <a:solidFill>
                  <a:srgbClr val="272525"/>
                </a:solidFill>
                <a:latin typeface="Source Sans Pro" pitchFamily="34" charset="0"/>
                <a:ea typeface="Source Sans Pro" pitchFamily="34" charset="-122"/>
                <a:cs typeface="Source Sans Pro" pitchFamily="34" charset="-120"/>
              </a:rPr>
              <a:t>3. The master sends the data one bit at a time to the slave along the MOSI line. The slave reads the bits as they are received</a:t>
            </a:r>
          </a:p>
          <a:p>
            <a:pPr marL="0" indent="0">
              <a:lnSpc>
                <a:spcPts val="2799"/>
              </a:lnSpc>
              <a:buNone/>
            </a:pPr>
            <a:r>
              <a:rPr lang="en-US" sz="2500" kern="0" spc="-35" dirty="0">
                <a:solidFill>
                  <a:srgbClr val="272525"/>
                </a:solidFill>
                <a:latin typeface="Source Sans Pro" pitchFamily="34" charset="0"/>
                <a:ea typeface="Source Sans Pro" pitchFamily="34" charset="-122"/>
                <a:cs typeface="Source Sans Pro" pitchFamily="34" charset="-120"/>
              </a:rPr>
              <a:t>4. If a response is needed, the slave returns data one bit at a time to the master along the MISO line. The master reads the bits as they are received.</a:t>
            </a:r>
            <a:endParaRPr lang="en-US" sz="250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flipV="1">
            <a:off x="12242153" y="8138159"/>
            <a:ext cx="2296807" cy="457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6319599" y="2765227"/>
            <a:ext cx="7590711" cy="35212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Times New Roman" panose="02020603050405020304" pitchFamily="18" charset="0"/>
                <a:ea typeface="adonis-web" pitchFamily="34" charset="-122"/>
                <a:cs typeface="Times New Roman" panose="02020603050405020304" pitchFamily="18" charset="0"/>
              </a:rPr>
              <a:t>Verilog Code Overview</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6319599" y="3792855"/>
            <a:ext cx="7477601" cy="2219325"/>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Verilog code for the SPI master and slave modules initializes internal registers and state variables. </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6319599" y="4753570"/>
            <a:ext cx="7477601" cy="710803"/>
          </a:xfrm>
          <a:prstGeom prst="rect">
            <a:avLst/>
          </a:prstGeom>
          <a:noFill/>
          <a:ln/>
        </p:spPr>
        <p:txBody>
          <a:bodyPr wrap="square" rtlCol="0" anchor="t"/>
          <a:lstStyle/>
          <a:p>
            <a:pPr marL="0" indent="0">
              <a:lnSpc>
                <a:spcPts val="2799"/>
              </a:lnSpc>
              <a:buNone/>
            </a:pPr>
            <a:r>
              <a:rPr lang="en-US" sz="2400" kern="0" spc="-35" dirty="0">
                <a:solidFill>
                  <a:srgbClr val="272525"/>
                </a:solidFill>
                <a:latin typeface="Times New Roman" panose="02020603050405020304" pitchFamily="18" charset="0"/>
                <a:ea typeface="Source Sans Pro" pitchFamily="34" charset="-122"/>
                <a:cs typeface="Times New Roman" panose="02020603050405020304" pitchFamily="18" charset="0"/>
              </a:rPr>
              <a:t>The master module updates intermediate values based on state and inputs, while the slave module updates intermediate values based on inputs and clock edges. </a:t>
            </a:r>
            <a:endParaRPr lang="en-US" sz="24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8" name="Image 2" descr="preencoded.png">
            <a:hlinkClick r:id="rId5"/>
          </p:cNvPr>
          <p:cNvPicPr>
            <a:picLocks noChangeAspect="1"/>
          </p:cNvPicPr>
          <p:nvPr/>
        </p:nvPicPr>
        <p:blipFill>
          <a:blip r:embed="rId6"/>
          <a:stretch>
            <a:fillRect/>
          </a:stretch>
        </p:blipFill>
        <p:spPr>
          <a:xfrm flipV="1">
            <a:off x="12242153" y="8138159"/>
            <a:ext cx="2296807" cy="457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endParaRPr lang="en-US" sz="1225" dirty="0"/>
          </a:p>
        </p:txBody>
      </p:sp>
      <p:sp>
        <p:nvSpPr>
          <p:cNvPr id="5" name="Shape 2"/>
          <p:cNvSpPr/>
          <p:nvPr/>
        </p:nvSpPr>
        <p:spPr>
          <a:xfrm>
            <a:off x="3838456" y="991195"/>
            <a:ext cx="6953488" cy="6202442"/>
          </a:xfrm>
          <a:prstGeom prst="roundRect">
            <a:avLst>
              <a:gd name="adj" fmla="val 1128"/>
            </a:avLst>
          </a:prstGeom>
          <a:solidFill>
            <a:srgbClr val="F7E9FB"/>
          </a:solidFill>
          <a:ln/>
        </p:spPr>
        <p:txBody>
          <a:bodyPr/>
          <a:lstStyle/>
          <a:p>
            <a:endParaRPr lang="en-US"/>
          </a:p>
        </p:txBody>
      </p:sp>
      <p:sp>
        <p:nvSpPr>
          <p:cNvPr id="6" name="Shape 3"/>
          <p:cNvSpPr/>
          <p:nvPr/>
        </p:nvSpPr>
        <p:spPr>
          <a:xfrm>
            <a:off x="3539067" y="567570"/>
            <a:ext cx="8178800" cy="7049691"/>
          </a:xfrm>
          <a:prstGeom prst="roundRect">
            <a:avLst>
              <a:gd name="adj" fmla="val 376"/>
            </a:avLst>
          </a:prstGeom>
          <a:solidFill>
            <a:srgbClr val="F7E9FB"/>
          </a:solidFill>
          <a:ln/>
        </p:spPr>
        <p:txBody>
          <a:bodyPr/>
          <a:lstStyle/>
          <a:p>
            <a:endParaRPr lang="en-US"/>
          </a:p>
        </p:txBody>
      </p:sp>
      <p:sp>
        <p:nvSpPr>
          <p:cNvPr id="7" name="Text 4"/>
          <p:cNvSpPr/>
          <p:nvPr/>
        </p:nvSpPr>
        <p:spPr>
          <a:xfrm>
            <a:off x="3776868" y="814269"/>
            <a:ext cx="7630054" cy="6554271"/>
          </a:xfrm>
          <a:prstGeom prst="rect">
            <a:avLst/>
          </a:prstGeom>
          <a:noFill/>
          <a:ln/>
        </p:spPr>
        <p:txBody>
          <a:bodyPr wrap="square" rtlCol="0" anchor="t"/>
          <a:lstStyle/>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module spi_master( clk, rst, miso, mosi, sck, start, data_in, data_out, busy, new_data ): Initialize internal registers and state variables.
always @(*) begin
    Update intermediate values based on state and inputs.
    Case state:
        IDLE:
            Reset clock and bit counters.
            If start is active, load input data and move to WAIT_HALF state.
        WAIT_HALF:
            Increment the clock counter.
            If half of the clock period has passed, reset the clock and move to TRANSFER state.
        TRANSFER:
            Increment the clock counter.
            On the rising edge, set mosi to the most significant bit.
            On the falling edge, shift data and include miso bit.
            On clock counter full, increment the bit counter.
            If it's the last bit, go back to IDLE, set output data, and indicate new data.
always @(posedge clk) begin
    If reset is active, initialize registers.
    Transfer intermediate values to state registers.
end
endmodule
</a:t>
            </a:r>
            <a:endParaRPr lang="en-US" sz="1500" dirty="0"/>
          </a:p>
        </p:txBody>
      </p:sp>
      <p:sp>
        <p:nvSpPr>
          <p:cNvPr id="8" name="Text 5"/>
          <p:cNvSpPr/>
          <p:nvPr/>
        </p:nvSpPr>
        <p:spPr>
          <a:xfrm>
            <a:off x="3838456" y="7368540"/>
            <a:ext cx="6953488" cy="248722"/>
          </a:xfrm>
          <a:prstGeom prst="rect">
            <a:avLst/>
          </a:prstGeom>
          <a:noFill/>
          <a:ln/>
        </p:spPr>
        <p:txBody>
          <a:bodyPr wrap="none" rtlCol="0" anchor="t"/>
          <a:lstStyle/>
          <a:p>
            <a:pPr marL="0" indent="0">
              <a:lnSpc>
                <a:spcPts val="1960"/>
              </a:lnSpc>
              <a:buNone/>
            </a:pPr>
            <a:endParaRPr lang="en-US" sz="1225" dirty="0"/>
          </a:p>
        </p:txBody>
      </p:sp>
      <p:sp>
        <p:nvSpPr>
          <p:cNvPr id="12" name="Text 9"/>
          <p:cNvSpPr/>
          <p:nvPr/>
        </p:nvSpPr>
        <p:spPr>
          <a:xfrm>
            <a:off x="3838456" y="12428458"/>
            <a:ext cx="6953488" cy="248722"/>
          </a:xfrm>
          <a:prstGeom prst="rect">
            <a:avLst/>
          </a:prstGeom>
          <a:noFill/>
          <a:ln/>
        </p:spPr>
        <p:txBody>
          <a:bodyPr wrap="none" rtlCol="0" anchor="t"/>
          <a:lstStyle/>
          <a:p>
            <a:pPr marL="0" indent="0">
              <a:lnSpc>
                <a:spcPts val="1960"/>
              </a:lnSpc>
              <a:buNone/>
            </a:pPr>
            <a:endParaRPr lang="en-US" sz="1225" dirty="0"/>
          </a:p>
        </p:txBody>
      </p:sp>
      <p:pic>
        <p:nvPicPr>
          <p:cNvPr id="13" name="Image 1" descr="preencoded.png">
            <a:hlinkClick r:id="rId4"/>
          </p:cNvPr>
          <p:cNvPicPr>
            <a:picLocks noChangeAspect="1"/>
          </p:cNvPicPr>
          <p:nvPr/>
        </p:nvPicPr>
        <p:blipFill>
          <a:blip r:embed="rId5"/>
          <a:stretch>
            <a:fillRect/>
          </a:stretch>
        </p:blipFill>
        <p:spPr>
          <a:xfrm flipV="1">
            <a:off x="12242153" y="8183046"/>
            <a:ext cx="2296807" cy="457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endParaRPr lang="en-US" sz="1225" dirty="0"/>
          </a:p>
        </p:txBody>
      </p:sp>
      <p:sp>
        <p:nvSpPr>
          <p:cNvPr id="8" name="Text 5"/>
          <p:cNvSpPr/>
          <p:nvPr/>
        </p:nvSpPr>
        <p:spPr>
          <a:xfrm>
            <a:off x="3838456" y="7368540"/>
            <a:ext cx="6953488" cy="248722"/>
          </a:xfrm>
          <a:prstGeom prst="rect">
            <a:avLst/>
          </a:prstGeom>
          <a:noFill/>
          <a:ln/>
        </p:spPr>
        <p:txBody>
          <a:bodyPr wrap="none" rtlCol="0" anchor="t"/>
          <a:lstStyle/>
          <a:p>
            <a:pPr marL="0" indent="0">
              <a:lnSpc>
                <a:spcPts val="1960"/>
              </a:lnSpc>
              <a:buNone/>
            </a:pPr>
            <a:endParaRPr lang="en-US" sz="1225" dirty="0"/>
          </a:p>
        </p:txBody>
      </p:sp>
      <p:sp>
        <p:nvSpPr>
          <p:cNvPr id="14" name="Shape 3">
            <a:extLst>
              <a:ext uri="{FF2B5EF4-FFF2-40B4-BE49-F238E27FC236}">
                <a16:creationId xmlns:a16="http://schemas.microsoft.com/office/drawing/2014/main" id="{FFEFCE7A-FAB8-FFBF-625F-F3E3F26493FE}"/>
              </a:ext>
            </a:extLst>
          </p:cNvPr>
          <p:cNvSpPr/>
          <p:nvPr/>
        </p:nvSpPr>
        <p:spPr>
          <a:xfrm>
            <a:off x="3225800" y="742473"/>
            <a:ext cx="8178800" cy="7049691"/>
          </a:xfrm>
          <a:prstGeom prst="roundRect">
            <a:avLst>
              <a:gd name="adj" fmla="val 376"/>
            </a:avLst>
          </a:prstGeom>
          <a:solidFill>
            <a:srgbClr val="F7E9FB"/>
          </a:solidFill>
          <a:ln/>
        </p:spPr>
        <p:txBody>
          <a:bodyPr/>
          <a:lstStyle/>
          <a:p>
            <a:endParaRPr lang="en-US"/>
          </a:p>
        </p:txBody>
      </p:sp>
      <p:sp>
        <p:nvSpPr>
          <p:cNvPr id="11" name="Text 8"/>
          <p:cNvSpPr/>
          <p:nvPr/>
        </p:nvSpPr>
        <p:spPr>
          <a:xfrm>
            <a:off x="3635256" y="1241829"/>
            <a:ext cx="7405277" cy="6126711"/>
          </a:xfrm>
          <a:prstGeom prst="rect">
            <a:avLst/>
          </a:prstGeom>
          <a:noFill/>
          <a:ln/>
        </p:spPr>
        <p:txBody>
          <a:bodyPr wrap="square" rtlCol="0" anchor="t"/>
          <a:lstStyle/>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module spi_slave( clk, rst, ss, mosi, miso, sck, din, dout, done ): Initialize internal registers and state variables.</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always @(*) begin</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Update intermediate values based on inputs and clock edges.</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If slave is selected:</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Reset bit counter, load data, and assign most significant bit to miso.</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If not selected:</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Check rising and falling edges of the clock for data transmission.</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On the rising edge, shift in mosi and increment the bit counter.</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If 8 bits have been processed, update dout and set done flag, then load new data.</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On the falling edge, assign the most significant bit to miso.</a:t>
            </a:r>
            <a:endParaRPr lang="en-US" sz="1500" dirty="0"/>
          </a:p>
          <a:p>
            <a:pPr marL="0" indent="0">
              <a:lnSpc>
                <a:spcPts val="1960"/>
              </a:lnSpc>
              <a:buNone/>
            </a:pP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always @(posedge clk) begin</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If reset is active, reset sequential variables.</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    Transfer intermediate values to state registers.</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end</a:t>
            </a:r>
            <a:endParaRPr lang="en-US" sz="1500" dirty="0"/>
          </a:p>
          <a:p>
            <a:pPr marL="0" indent="0">
              <a:lnSpc>
                <a:spcPts val="1960"/>
              </a:lnSpc>
              <a:buNone/>
            </a:pPr>
            <a:r>
              <a:rPr lang="en-US" sz="1500" kern="0" spc="-24" dirty="0">
                <a:solidFill>
                  <a:srgbClr val="272525"/>
                </a:solidFill>
                <a:highlight>
                  <a:srgbClr val="F7E9FB"/>
                </a:highlight>
                <a:latin typeface="Consolas" pitchFamily="34" charset="0"/>
                <a:ea typeface="Consolas" pitchFamily="34" charset="-122"/>
                <a:cs typeface="Consolas" pitchFamily="34" charset="-120"/>
              </a:rPr>
              <a:t>endmodule</a:t>
            </a:r>
            <a:endParaRPr lang="en-US" sz="1500" dirty="0"/>
          </a:p>
        </p:txBody>
      </p:sp>
      <p:sp>
        <p:nvSpPr>
          <p:cNvPr id="12" name="Text 9"/>
          <p:cNvSpPr/>
          <p:nvPr/>
        </p:nvSpPr>
        <p:spPr>
          <a:xfrm>
            <a:off x="3838456" y="12428458"/>
            <a:ext cx="6953488" cy="248722"/>
          </a:xfrm>
          <a:prstGeom prst="rect">
            <a:avLst/>
          </a:prstGeom>
          <a:noFill/>
          <a:ln/>
        </p:spPr>
        <p:txBody>
          <a:bodyPr wrap="none" rtlCol="0" anchor="t"/>
          <a:lstStyle/>
          <a:p>
            <a:pPr marL="0" indent="0">
              <a:lnSpc>
                <a:spcPts val="1960"/>
              </a:lnSpc>
              <a:buNone/>
            </a:pPr>
            <a:endParaRPr lang="en-US" sz="1225" dirty="0"/>
          </a:p>
        </p:txBody>
      </p:sp>
      <p:pic>
        <p:nvPicPr>
          <p:cNvPr id="13" name="Image 1" descr="preencoded.png">
            <a:hlinkClick r:id="rId4"/>
          </p:cNvPr>
          <p:cNvPicPr>
            <a:picLocks noChangeAspect="1"/>
          </p:cNvPicPr>
          <p:nvPr/>
        </p:nvPicPr>
        <p:blipFill>
          <a:blip r:embed="rId5"/>
          <a:stretch>
            <a:fillRect/>
          </a:stretch>
        </p:blipFill>
        <p:spPr>
          <a:xfrm flipV="1">
            <a:off x="12242153" y="8183046"/>
            <a:ext cx="2296807" cy="45719"/>
          </a:xfrm>
          <a:prstGeom prst="rect">
            <a:avLst/>
          </a:prstGeom>
        </p:spPr>
      </p:pic>
    </p:spTree>
    <p:extLst>
      <p:ext uri="{BB962C8B-B14F-4D97-AF65-F5344CB8AC3E}">
        <p14:creationId xmlns:p14="http://schemas.microsoft.com/office/powerpoint/2010/main" val="406216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1476</Words>
  <Application>Microsoft Office PowerPoint</Application>
  <PresentationFormat>Custom</PresentationFormat>
  <Paragraphs>116</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adonis-web</vt:lpstr>
      <vt:lpstr>Arial</vt:lpstr>
      <vt:lpstr>Calibri</vt:lpstr>
      <vt:lpstr>Consolas</vt:lpstr>
      <vt:lpstr>PT Sans</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PRERNA MITTAL - 210905328</cp:lastModifiedBy>
  <cp:revision>4</cp:revision>
  <dcterms:created xsi:type="dcterms:W3CDTF">2023-10-19T18:22:18Z</dcterms:created>
  <dcterms:modified xsi:type="dcterms:W3CDTF">2023-10-20T16:22:31Z</dcterms:modified>
</cp:coreProperties>
</file>